
<file path=[Content_Types].xml><?xml version="1.0" encoding="utf-8"?>
<Types xmlns="http://schemas.openxmlformats.org/package/2006/content-types">
  <Default Extension="glb" ContentType="model/gltf.binary"/>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8.jpg" ContentType="image/jpeg"/>
  <Override PartName="/ppt/media/image9.jpg" ContentType="image/jpeg"/>
  <Override PartName="/ppt/media/image10.jpg" ContentType="image/jpeg"/>
  <Override PartName="/ppt/media/image13.jp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23.jpg" ContentType="image/jpeg"/>
  <Override PartName="/ppt/media/image30.jpg" ContentType="image/jpeg"/>
  <Override PartName="/ppt/media/image31.jpg" ContentType="image/jpeg"/>
  <Override PartName="/ppt/media/image32.jpg" ContentType="image/jpeg"/>
  <Override PartName="/ppt/media/image34.jpg" ContentType="image/jpeg"/>
  <Override PartName="/ppt/media/image38.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346" r:id="rId2"/>
    <p:sldId id="258" r:id="rId3"/>
    <p:sldId id="385" r:id="rId4"/>
    <p:sldId id="259" r:id="rId5"/>
    <p:sldId id="260" r:id="rId6"/>
    <p:sldId id="386" r:id="rId7"/>
    <p:sldId id="387" r:id="rId8"/>
    <p:sldId id="388" r:id="rId9"/>
    <p:sldId id="389" r:id="rId10"/>
    <p:sldId id="390" r:id="rId11"/>
    <p:sldId id="391" r:id="rId12"/>
    <p:sldId id="392" r:id="rId13"/>
    <p:sldId id="393" r:id="rId14"/>
    <p:sldId id="394" r:id="rId15"/>
    <p:sldId id="395" r:id="rId16"/>
    <p:sldId id="396" r:id="rId17"/>
    <p:sldId id="397" r:id="rId18"/>
    <p:sldId id="398" r:id="rId19"/>
    <p:sldId id="400" r:id="rId20"/>
    <p:sldId id="401" r:id="rId21"/>
    <p:sldId id="402" r:id="rId22"/>
    <p:sldId id="403" r:id="rId23"/>
    <p:sldId id="407" r:id="rId24"/>
    <p:sldId id="404" r:id="rId25"/>
    <p:sldId id="405" r:id="rId26"/>
    <p:sldId id="408" r:id="rId27"/>
    <p:sldId id="399" r:id="rId28"/>
    <p:sldId id="409" r:id="rId29"/>
    <p:sldId id="410" r:id="rId30"/>
    <p:sldId id="411" r:id="rId31"/>
    <p:sldId id="412" r:id="rId32"/>
    <p:sldId id="413" r:id="rId33"/>
    <p:sldId id="315" r:id="rId34"/>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322" autoAdjust="0"/>
  </p:normalViewPr>
  <p:slideViewPr>
    <p:cSldViewPr>
      <p:cViewPr varScale="1">
        <p:scale>
          <a:sx n="65" d="100"/>
          <a:sy n="65" d="100"/>
        </p:scale>
        <p:origin x="912"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F7C9A832-B591-43C0-9872-9F14D427B747}" type="datetimeFigureOut">
              <a:rPr lang="en-US" smtClean="0"/>
              <a:t>7/13/2021</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ADB8D10B-091A-41C2-88C1-495D6DBD4D0F}" type="slidenum">
              <a:rPr lang="en-US" smtClean="0"/>
              <a:t>‹#›</a:t>
            </a:fld>
            <a:endParaRPr lang="en-US"/>
          </a:p>
        </p:txBody>
      </p:sp>
    </p:spTree>
    <p:extLst>
      <p:ext uri="{BB962C8B-B14F-4D97-AF65-F5344CB8AC3E}">
        <p14:creationId xmlns:p14="http://schemas.microsoft.com/office/powerpoint/2010/main" val="3518091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B8D10B-091A-41C2-88C1-495D6DBD4D0F}" type="slidenum">
              <a:rPr lang="en-US" smtClean="0"/>
              <a:t>4</a:t>
            </a:fld>
            <a:endParaRPr lang="en-US"/>
          </a:p>
        </p:txBody>
      </p:sp>
    </p:spTree>
    <p:extLst>
      <p:ext uri="{BB962C8B-B14F-4D97-AF65-F5344CB8AC3E}">
        <p14:creationId xmlns:p14="http://schemas.microsoft.com/office/powerpoint/2010/main" val="2659727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B8D10B-091A-41C2-88C1-495D6DBD4D0F}" type="slidenum">
              <a:rPr lang="en-US" smtClean="0"/>
              <a:t>6</a:t>
            </a:fld>
            <a:endParaRPr lang="en-US"/>
          </a:p>
        </p:txBody>
      </p:sp>
    </p:spTree>
    <p:extLst>
      <p:ext uri="{BB962C8B-B14F-4D97-AF65-F5344CB8AC3E}">
        <p14:creationId xmlns:p14="http://schemas.microsoft.com/office/powerpoint/2010/main" val="4241413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FAR</a:t>
            </a:r>
          </a:p>
        </p:txBody>
      </p:sp>
      <p:sp>
        <p:nvSpPr>
          <p:cNvPr id="4" name="Slide Number Placeholder 3"/>
          <p:cNvSpPr>
            <a:spLocks noGrp="1"/>
          </p:cNvSpPr>
          <p:nvPr>
            <p:ph type="sldNum" sz="quarter" idx="5"/>
          </p:nvPr>
        </p:nvSpPr>
        <p:spPr/>
        <p:txBody>
          <a:bodyPr/>
          <a:lstStyle/>
          <a:p>
            <a:fld id="{ADB8D10B-091A-41C2-88C1-495D6DBD4D0F}" type="slidenum">
              <a:rPr lang="en-US" smtClean="0"/>
              <a:t>13</a:t>
            </a:fld>
            <a:endParaRPr lang="en-US"/>
          </a:p>
        </p:txBody>
      </p:sp>
    </p:spTree>
    <p:extLst>
      <p:ext uri="{BB962C8B-B14F-4D97-AF65-F5344CB8AC3E}">
        <p14:creationId xmlns:p14="http://schemas.microsoft.com/office/powerpoint/2010/main" val="2770069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B8D10B-091A-41C2-88C1-495D6DBD4D0F}" type="slidenum">
              <a:rPr lang="en-US" smtClean="0"/>
              <a:t>17</a:t>
            </a:fld>
            <a:endParaRPr lang="en-US"/>
          </a:p>
        </p:txBody>
      </p:sp>
    </p:spTree>
    <p:extLst>
      <p:ext uri="{BB962C8B-B14F-4D97-AF65-F5344CB8AC3E}">
        <p14:creationId xmlns:p14="http://schemas.microsoft.com/office/powerpoint/2010/main" val="362265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4741421"/>
            <a:ext cx="12191746" cy="2116576"/>
          </a:xfrm>
          <a:prstGeom prst="rect">
            <a:avLst/>
          </a:prstGeom>
        </p:spPr>
      </p:pic>
      <p:pic>
        <p:nvPicPr>
          <p:cNvPr id="17" name="bg object 17"/>
          <p:cNvPicPr/>
          <p:nvPr/>
        </p:nvPicPr>
        <p:blipFill>
          <a:blip r:embed="rId3" cstate="print"/>
          <a:stretch>
            <a:fillRect/>
          </a:stretch>
        </p:blipFill>
        <p:spPr>
          <a:xfrm>
            <a:off x="1834133" y="1759013"/>
            <a:ext cx="6211189" cy="4471670"/>
          </a:xfrm>
          <a:prstGeom prst="rect">
            <a:avLst/>
          </a:prstGeom>
        </p:spPr>
      </p:pic>
      <p:sp>
        <p:nvSpPr>
          <p:cNvPr id="2" name="Holder 2"/>
          <p:cNvSpPr>
            <a:spLocks noGrp="1"/>
          </p:cNvSpPr>
          <p:nvPr>
            <p:ph type="ctrTitle"/>
          </p:nvPr>
        </p:nvSpPr>
        <p:spPr>
          <a:xfrm>
            <a:off x="609091" y="185369"/>
            <a:ext cx="10973816" cy="75755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7/13/2021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359DD6"/>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2000" b="0" i="0">
                <a:solidFill>
                  <a:schemeClr val="tx1"/>
                </a:solidFill>
                <a:latin typeface="Arial MT"/>
                <a:cs typeface="Arial M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7/13/2021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359DD6"/>
                </a:solidFill>
                <a:latin typeface="Times New Roman"/>
                <a:cs typeface="Times New Roman"/>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7/13/2021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359DD6"/>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7/13/2021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7/13/2021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4741421"/>
            <a:ext cx="12191746" cy="2116576"/>
          </a:xfrm>
          <a:prstGeom prst="rect">
            <a:avLst/>
          </a:prstGeom>
        </p:spPr>
      </p:pic>
      <p:sp>
        <p:nvSpPr>
          <p:cNvPr id="2" name="Holder 2"/>
          <p:cNvSpPr>
            <a:spLocks noGrp="1"/>
          </p:cNvSpPr>
          <p:nvPr>
            <p:ph type="title"/>
          </p:nvPr>
        </p:nvSpPr>
        <p:spPr>
          <a:xfrm>
            <a:off x="609091" y="209753"/>
            <a:ext cx="10973816" cy="1068705"/>
          </a:xfrm>
          <a:prstGeom prst="rect">
            <a:avLst/>
          </a:prstGeom>
        </p:spPr>
        <p:txBody>
          <a:bodyPr wrap="square" lIns="0" tIns="0" rIns="0" bIns="0">
            <a:spAutoFit/>
          </a:bodyPr>
          <a:lstStyle>
            <a:lvl1pPr>
              <a:defRPr sz="3600" b="1" i="0">
                <a:solidFill>
                  <a:srgbClr val="359DD6"/>
                </a:solidFill>
                <a:latin typeface="Times New Roman"/>
                <a:cs typeface="Times New Roman"/>
              </a:defRPr>
            </a:lvl1pPr>
          </a:lstStyle>
          <a:p>
            <a:endParaRPr/>
          </a:p>
        </p:txBody>
      </p:sp>
      <p:sp>
        <p:nvSpPr>
          <p:cNvPr id="3" name="Holder 3"/>
          <p:cNvSpPr>
            <a:spLocks noGrp="1"/>
          </p:cNvSpPr>
          <p:nvPr>
            <p:ph type="body" idx="1"/>
          </p:nvPr>
        </p:nvSpPr>
        <p:spPr>
          <a:xfrm>
            <a:off x="3141598" y="1520697"/>
            <a:ext cx="5908802" cy="1703705"/>
          </a:xfrm>
          <a:prstGeom prst="rect">
            <a:avLst/>
          </a:prstGeom>
        </p:spPr>
        <p:txBody>
          <a:bodyPr wrap="square" lIns="0" tIns="0" rIns="0" bIns="0">
            <a:spAutoFit/>
          </a:bodyPr>
          <a:lstStyle>
            <a:lvl1pPr>
              <a:defRPr sz="2000" b="0" i="0">
                <a:solidFill>
                  <a:schemeClr val="tx1"/>
                </a:solidFill>
                <a:latin typeface="Arial MT"/>
                <a:cs typeface="Arial MT"/>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7/13/2021</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javalab.org/en/equatorial_coordinate_system_en/" TargetMode="External"/><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5" Type="http://schemas.microsoft.com/office/2017/06/relationships/model3d" Target="../media/model3d1.glb"/><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 Id="rId6" Type="http://schemas.openxmlformats.org/officeDocument/2006/relationships/image" Target="../media/image34.jpg"/><Relationship Id="rId5" Type="http://schemas.openxmlformats.org/officeDocument/2006/relationships/image" Target="../media/image33.jpeg"/><Relationship Id="rId4" Type="http://schemas.openxmlformats.org/officeDocument/2006/relationships/image" Target="../media/image3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javalab.org/en/celestial_equator_and_the_ecliptic_en/"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 y="4"/>
            <a:ext cx="12344274" cy="6857996"/>
            <a:chOff x="-152401" y="-1"/>
            <a:chExt cx="12344274" cy="6857996"/>
          </a:xfrm>
        </p:grpSpPr>
        <p:pic>
          <p:nvPicPr>
            <p:cNvPr id="3" name="object 3"/>
            <p:cNvPicPr/>
            <p:nvPr/>
          </p:nvPicPr>
          <p:blipFill>
            <a:blip r:embed="rId2" cstate="print"/>
            <a:stretch>
              <a:fillRect/>
            </a:stretch>
          </p:blipFill>
          <p:spPr>
            <a:xfrm>
              <a:off x="3275160" y="3590825"/>
              <a:ext cx="8916713" cy="3267170"/>
            </a:xfrm>
            <a:prstGeom prst="rect">
              <a:avLst/>
            </a:prstGeom>
          </p:spPr>
        </p:pic>
        <p:sp>
          <p:nvSpPr>
            <p:cNvPr id="4" name="object 4"/>
            <p:cNvSpPr/>
            <p:nvPr/>
          </p:nvSpPr>
          <p:spPr>
            <a:xfrm>
              <a:off x="2677160" y="1845691"/>
              <a:ext cx="6956425" cy="2235200"/>
            </a:xfrm>
            <a:custGeom>
              <a:avLst/>
              <a:gdLst/>
              <a:ahLst/>
              <a:cxnLst/>
              <a:rect l="l" t="t" r="r" b="b"/>
              <a:pathLst>
                <a:path w="6956425" h="2235200">
                  <a:moveTo>
                    <a:pt x="6956044" y="0"/>
                  </a:moveTo>
                  <a:lnTo>
                    <a:pt x="0" y="0"/>
                  </a:lnTo>
                  <a:lnTo>
                    <a:pt x="0" y="2235199"/>
                  </a:lnTo>
                  <a:lnTo>
                    <a:pt x="6956044" y="2235199"/>
                  </a:lnTo>
                  <a:lnTo>
                    <a:pt x="6956044" y="0"/>
                  </a:lnTo>
                  <a:close/>
                </a:path>
              </a:pathLst>
            </a:custGeom>
            <a:solidFill>
              <a:srgbClr val="FFFFFF">
                <a:alpha val="50195"/>
              </a:srgbClr>
            </a:solidFill>
          </p:spPr>
          <p:txBody>
            <a:bodyPr wrap="square" lIns="0" tIns="0" rIns="0" bIns="0" rtlCol="0"/>
            <a:lstStyle/>
            <a:p>
              <a:pPr algn="ctr"/>
              <a:endParaRPr/>
            </a:p>
          </p:txBody>
        </p:sp>
        <p:pic>
          <p:nvPicPr>
            <p:cNvPr id="5" name="object 5"/>
            <p:cNvPicPr/>
            <p:nvPr/>
          </p:nvPicPr>
          <p:blipFill>
            <a:blip r:embed="rId3" cstate="print">
              <a:extLst>
                <a:ext uri="{28A0092B-C50C-407E-A947-70E740481C1C}">
                  <a14:useLocalDpi xmlns:a14="http://schemas.microsoft.com/office/drawing/2010/main" val="0"/>
                </a:ext>
              </a:extLst>
            </a:blip>
            <a:srcRect/>
            <a:stretch/>
          </p:blipFill>
          <p:spPr>
            <a:xfrm>
              <a:off x="-152401" y="-1"/>
              <a:ext cx="12344273" cy="6857996"/>
            </a:xfrm>
            <a:prstGeom prst="rect">
              <a:avLst/>
            </a:prstGeom>
          </p:spPr>
        </p:pic>
        <p:sp>
          <p:nvSpPr>
            <p:cNvPr id="6" name="object 6"/>
            <p:cNvSpPr/>
            <p:nvPr/>
          </p:nvSpPr>
          <p:spPr>
            <a:xfrm>
              <a:off x="2253615" y="2514595"/>
              <a:ext cx="7195185" cy="1981200"/>
            </a:xfrm>
            <a:custGeom>
              <a:avLst/>
              <a:gdLst/>
              <a:ahLst/>
              <a:cxnLst/>
              <a:rect l="l" t="t" r="r" b="b"/>
              <a:pathLst>
                <a:path w="6956425" h="2235200">
                  <a:moveTo>
                    <a:pt x="6956044" y="0"/>
                  </a:moveTo>
                  <a:lnTo>
                    <a:pt x="0" y="0"/>
                  </a:lnTo>
                  <a:lnTo>
                    <a:pt x="0" y="2235200"/>
                  </a:lnTo>
                  <a:lnTo>
                    <a:pt x="6956044" y="2235200"/>
                  </a:lnTo>
                  <a:lnTo>
                    <a:pt x="6956044" y="0"/>
                  </a:lnTo>
                  <a:close/>
                </a:path>
              </a:pathLst>
            </a:custGeom>
            <a:solidFill>
              <a:srgbClr val="FFFFFF">
                <a:alpha val="50195"/>
              </a:srgbClr>
            </a:solidFill>
          </p:spPr>
          <p:txBody>
            <a:bodyPr wrap="square" lIns="0" tIns="0" rIns="0" bIns="0" rtlCol="0"/>
            <a:lstStyle/>
            <a:p>
              <a:pPr algn="ctr"/>
              <a:endParaRPr/>
            </a:p>
          </p:txBody>
        </p:sp>
      </p:grpSp>
      <p:sp>
        <p:nvSpPr>
          <p:cNvPr id="7" name="object 7"/>
          <p:cNvSpPr txBox="1">
            <a:spLocks noGrp="1"/>
          </p:cNvSpPr>
          <p:nvPr>
            <p:ph type="title"/>
          </p:nvPr>
        </p:nvSpPr>
        <p:spPr>
          <a:xfrm>
            <a:off x="2590800" y="2676638"/>
            <a:ext cx="6866572" cy="1663276"/>
          </a:xfrm>
          <a:prstGeom prst="rect">
            <a:avLst/>
          </a:prstGeom>
          <a:solidFill>
            <a:srgbClr val="FFFFFF">
              <a:alpha val="50195"/>
            </a:srgbClr>
          </a:solidFill>
          <a:ln w="12700">
            <a:solidFill>
              <a:srgbClr val="359DD6"/>
            </a:solidFill>
          </a:ln>
        </p:spPr>
        <p:txBody>
          <a:bodyPr vert="horz" wrap="square" lIns="0" tIns="1270" rIns="0" bIns="0" rtlCol="0">
            <a:spAutoFit/>
          </a:bodyPr>
          <a:lstStyle/>
          <a:p>
            <a:pPr algn="ctr">
              <a:lnSpc>
                <a:spcPct val="100000"/>
              </a:lnSpc>
              <a:spcBef>
                <a:spcPts val="10"/>
              </a:spcBef>
            </a:pPr>
            <a:br>
              <a:rPr lang="en-US" spc="265" dirty="0">
                <a:solidFill>
                  <a:srgbClr val="000000"/>
                </a:solidFill>
                <a:latin typeface="Times New Roman" panose="02020603050405020304" pitchFamily="18" charset="0"/>
                <a:cs typeface="Times New Roman" panose="02020603050405020304" pitchFamily="18" charset="0"/>
              </a:rPr>
            </a:br>
            <a:r>
              <a:rPr lang="en-US" spc="265" dirty="0">
                <a:solidFill>
                  <a:srgbClr val="000000"/>
                </a:solidFill>
                <a:latin typeface="Times New Roman" panose="02020603050405020304" pitchFamily="18" charset="0"/>
                <a:cs typeface="Times New Roman" panose="02020603050405020304" pitchFamily="18" charset="0"/>
              </a:rPr>
              <a:t>Sky Guide / Tracker</a:t>
            </a:r>
            <a:br>
              <a:rPr lang="en-US" spc="265" dirty="0">
                <a:solidFill>
                  <a:srgbClr val="000000"/>
                </a:solidFill>
                <a:latin typeface="Times New Roman" panose="02020603050405020304" pitchFamily="18" charset="0"/>
                <a:cs typeface="Times New Roman" panose="02020603050405020304" pitchFamily="18" charset="0"/>
              </a:rPr>
            </a:br>
            <a:endParaRPr spc="265"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163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34652-562A-4A54-A351-D2AAAE394394}"/>
              </a:ext>
            </a:extLst>
          </p:cNvPr>
          <p:cNvSpPr>
            <a:spLocks noGrp="1"/>
          </p:cNvSpPr>
          <p:nvPr>
            <p:ph type="title"/>
          </p:nvPr>
        </p:nvSpPr>
        <p:spPr>
          <a:xfrm>
            <a:off x="609091" y="209753"/>
            <a:ext cx="10973816" cy="553998"/>
          </a:xfrm>
        </p:spPr>
        <p:txBody>
          <a:bodyPr/>
          <a:lstStyle/>
          <a:p>
            <a:r>
              <a:rPr lang="en-US" dirty="0"/>
              <a:t>Equatorial Coordinate System</a:t>
            </a:r>
          </a:p>
        </p:txBody>
      </p:sp>
      <p:sp>
        <p:nvSpPr>
          <p:cNvPr id="3" name="Text Placeholder 2">
            <a:extLst>
              <a:ext uri="{FF2B5EF4-FFF2-40B4-BE49-F238E27FC236}">
                <a16:creationId xmlns:a16="http://schemas.microsoft.com/office/drawing/2014/main" id="{8FC33A3F-7EAA-4B12-A566-041C71BABADD}"/>
              </a:ext>
            </a:extLst>
          </p:cNvPr>
          <p:cNvSpPr>
            <a:spLocks noGrp="1"/>
          </p:cNvSpPr>
          <p:nvPr>
            <p:ph type="body" idx="1"/>
          </p:nvPr>
        </p:nvSpPr>
        <p:spPr>
          <a:xfrm>
            <a:off x="609091" y="1447800"/>
            <a:ext cx="5591366" cy="3733800"/>
          </a:xfrm>
        </p:spPr>
        <p:txBody>
          <a:bodyPr/>
          <a:lstStyle/>
          <a:p>
            <a:pPr>
              <a:lnSpc>
                <a:spcPct val="150000"/>
              </a:lnSpc>
            </a:pPr>
            <a:r>
              <a:rPr lang="en-US" dirty="0"/>
              <a:t>The system is similar to the system of latitudes and longitudes used for the locations of objects on the surface of the Earth. Right ascension is analogous to longitude. Declination is analogous to latitude.</a:t>
            </a:r>
          </a:p>
        </p:txBody>
      </p:sp>
      <p:pic>
        <p:nvPicPr>
          <p:cNvPr id="6" name="Picture 5" descr="A diagram of a solar system&#10;&#10;Description automatically generated with low confidence">
            <a:extLst>
              <a:ext uri="{FF2B5EF4-FFF2-40B4-BE49-F238E27FC236}">
                <a16:creationId xmlns:a16="http://schemas.microsoft.com/office/drawing/2014/main" id="{2656637E-5749-44D4-9C7F-F1D692D089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1022" y="763751"/>
            <a:ext cx="5591366" cy="5600700"/>
          </a:xfrm>
          <a:prstGeom prst="rect">
            <a:avLst/>
          </a:prstGeom>
        </p:spPr>
      </p:pic>
    </p:spTree>
    <p:extLst>
      <p:ext uri="{BB962C8B-B14F-4D97-AF65-F5344CB8AC3E}">
        <p14:creationId xmlns:p14="http://schemas.microsoft.com/office/powerpoint/2010/main" val="7245462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E2ED1-F3B8-4986-8119-8F536285D22F}"/>
              </a:ext>
            </a:extLst>
          </p:cNvPr>
          <p:cNvSpPr>
            <a:spLocks noGrp="1"/>
          </p:cNvSpPr>
          <p:nvPr>
            <p:ph type="title"/>
          </p:nvPr>
        </p:nvSpPr>
        <p:spPr>
          <a:xfrm>
            <a:off x="609091" y="209753"/>
            <a:ext cx="10973816" cy="553998"/>
          </a:xfrm>
        </p:spPr>
        <p:txBody>
          <a:bodyPr/>
          <a:lstStyle/>
          <a:p>
            <a:r>
              <a:rPr lang="en-US" dirty="0"/>
              <a:t>Equatorial Coordinate System Cont.</a:t>
            </a:r>
          </a:p>
        </p:txBody>
      </p:sp>
      <p:sp>
        <p:nvSpPr>
          <p:cNvPr id="3" name="Text Placeholder 2">
            <a:extLst>
              <a:ext uri="{FF2B5EF4-FFF2-40B4-BE49-F238E27FC236}">
                <a16:creationId xmlns:a16="http://schemas.microsoft.com/office/drawing/2014/main" id="{412D1503-B54F-4514-951D-B7EE874EB112}"/>
              </a:ext>
            </a:extLst>
          </p:cNvPr>
          <p:cNvSpPr>
            <a:spLocks noGrp="1"/>
          </p:cNvSpPr>
          <p:nvPr>
            <p:ph type="body" idx="1"/>
          </p:nvPr>
        </p:nvSpPr>
        <p:spPr>
          <a:xfrm>
            <a:off x="609091" y="1577950"/>
            <a:ext cx="7297802" cy="553999"/>
          </a:xfrm>
        </p:spPr>
        <p:txBody>
          <a:bodyPr/>
          <a:lstStyle/>
          <a:p>
            <a:r>
              <a:rPr lang="en-US" dirty="0"/>
              <a:t>Example of finding a star at RA = 4.1h and Dec = 58.8 degree</a:t>
            </a:r>
          </a:p>
        </p:txBody>
      </p:sp>
      <p:pic>
        <p:nvPicPr>
          <p:cNvPr id="5" name="Picture 4" descr="Diagram, venn diagram&#10;&#10;Description automatically generated">
            <a:extLst>
              <a:ext uri="{FF2B5EF4-FFF2-40B4-BE49-F238E27FC236}">
                <a16:creationId xmlns:a16="http://schemas.microsoft.com/office/drawing/2014/main" id="{5551FEEF-2BE8-44F7-862E-DA136BE46F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00" y="2131949"/>
            <a:ext cx="6629400" cy="4198620"/>
          </a:xfrm>
          <a:prstGeom prst="rect">
            <a:avLst/>
          </a:prstGeom>
        </p:spPr>
      </p:pic>
      <p:sp>
        <p:nvSpPr>
          <p:cNvPr id="6" name="object 3">
            <a:extLst>
              <a:ext uri="{FF2B5EF4-FFF2-40B4-BE49-F238E27FC236}">
                <a16:creationId xmlns:a16="http://schemas.microsoft.com/office/drawing/2014/main" id="{CFE42D70-8802-418D-92C0-341CAF5EFC1D}"/>
              </a:ext>
            </a:extLst>
          </p:cNvPr>
          <p:cNvSpPr txBox="1"/>
          <p:nvPr/>
        </p:nvSpPr>
        <p:spPr>
          <a:xfrm>
            <a:off x="0" y="6534113"/>
            <a:ext cx="6307455" cy="228268"/>
          </a:xfrm>
          <a:prstGeom prst="rect">
            <a:avLst/>
          </a:prstGeom>
        </p:spPr>
        <p:txBody>
          <a:bodyPr vert="horz" wrap="square" lIns="0" tIns="12700" rIns="0" bIns="0" rtlCol="0">
            <a:spAutoFit/>
          </a:bodyPr>
          <a:lstStyle/>
          <a:p>
            <a:pPr marL="12700">
              <a:lnSpc>
                <a:spcPct val="100000"/>
              </a:lnSpc>
              <a:spcBef>
                <a:spcPts val="100"/>
              </a:spcBef>
            </a:pPr>
            <a:r>
              <a:rPr lang="en-US" sz="1400" i="1" dirty="0">
                <a:latin typeface="Arial"/>
                <a:cs typeface="Arial"/>
              </a:rPr>
              <a:t>3d visualization: </a:t>
            </a:r>
            <a:r>
              <a:rPr lang="en-US" sz="1400" i="1" dirty="0">
                <a:latin typeface="Arial"/>
                <a:cs typeface="Arial"/>
                <a:hlinkClick r:id="rId3"/>
              </a:rPr>
              <a:t>https://javalab.org/en/equatorial_coordinate_system_en/</a:t>
            </a:r>
            <a:r>
              <a:rPr lang="en-US" sz="1400" i="1" dirty="0">
                <a:latin typeface="Arial"/>
                <a:cs typeface="Arial"/>
              </a:rPr>
              <a:t> </a:t>
            </a:r>
            <a:endParaRPr sz="1400" dirty="0">
              <a:latin typeface="Arial"/>
              <a:cs typeface="Arial"/>
            </a:endParaRPr>
          </a:p>
        </p:txBody>
      </p:sp>
    </p:spTree>
    <p:extLst>
      <p:ext uri="{BB962C8B-B14F-4D97-AF65-F5344CB8AC3E}">
        <p14:creationId xmlns:p14="http://schemas.microsoft.com/office/powerpoint/2010/main" val="3594527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8B357-F511-4D80-AD3C-3BC562937E19}"/>
              </a:ext>
            </a:extLst>
          </p:cNvPr>
          <p:cNvSpPr>
            <a:spLocks noGrp="1"/>
          </p:cNvSpPr>
          <p:nvPr>
            <p:ph type="title"/>
          </p:nvPr>
        </p:nvSpPr>
        <p:spPr>
          <a:xfrm>
            <a:off x="609091" y="209753"/>
            <a:ext cx="10973816" cy="553998"/>
          </a:xfrm>
        </p:spPr>
        <p:txBody>
          <a:bodyPr/>
          <a:lstStyle/>
          <a:p>
            <a:pPr algn="l"/>
            <a:r>
              <a:rPr lang="en-US" dirty="0"/>
              <a:t>Finding RA Challenge</a:t>
            </a:r>
          </a:p>
        </p:txBody>
      </p:sp>
      <p:sp>
        <p:nvSpPr>
          <p:cNvPr id="3" name="Text Placeholder 2">
            <a:extLst>
              <a:ext uri="{FF2B5EF4-FFF2-40B4-BE49-F238E27FC236}">
                <a16:creationId xmlns:a16="http://schemas.microsoft.com/office/drawing/2014/main" id="{798D87BC-0B64-4C51-867A-F9EB92B1EDEA}"/>
              </a:ext>
            </a:extLst>
          </p:cNvPr>
          <p:cNvSpPr>
            <a:spLocks noGrp="1"/>
          </p:cNvSpPr>
          <p:nvPr>
            <p:ph type="body" idx="1"/>
          </p:nvPr>
        </p:nvSpPr>
        <p:spPr>
          <a:xfrm>
            <a:off x="609090" y="1524000"/>
            <a:ext cx="11354309" cy="3151825"/>
          </a:xfrm>
        </p:spPr>
        <p:txBody>
          <a:bodyPr/>
          <a:lstStyle/>
          <a:p>
            <a:pPr>
              <a:lnSpc>
                <a:spcPct val="150000"/>
              </a:lnSpc>
            </a:pPr>
            <a:r>
              <a:rPr lang="en-US" sz="2800" dirty="0"/>
              <a:t>Finding declination of a celestial object is easy.</a:t>
            </a:r>
          </a:p>
          <a:p>
            <a:pPr>
              <a:lnSpc>
                <a:spcPct val="150000"/>
              </a:lnSpc>
            </a:pPr>
            <a:r>
              <a:rPr lang="en-US" sz="2800" dirty="0">
                <a:solidFill>
                  <a:schemeClr val="tx2"/>
                </a:solidFill>
              </a:rPr>
              <a:t>However</a:t>
            </a:r>
            <a:r>
              <a:rPr lang="en-US" sz="2800" dirty="0"/>
              <a:t>, this is not the same with finding right ascension.</a:t>
            </a:r>
          </a:p>
          <a:p>
            <a:pPr>
              <a:lnSpc>
                <a:spcPct val="150000"/>
              </a:lnSpc>
            </a:pPr>
            <a:endParaRPr lang="en-US" sz="2800" dirty="0"/>
          </a:p>
          <a:p>
            <a:pPr>
              <a:lnSpc>
                <a:spcPct val="150000"/>
              </a:lnSpc>
            </a:pPr>
            <a:endParaRPr lang="en-US" sz="2800" dirty="0"/>
          </a:p>
          <a:p>
            <a:pPr>
              <a:lnSpc>
                <a:spcPct val="150000"/>
              </a:lnSpc>
            </a:pPr>
            <a:r>
              <a:rPr lang="en-US" sz="2800" dirty="0"/>
              <a:t>This Introduces us to the concept of Local Sidereal Time (LST). </a:t>
            </a:r>
          </a:p>
        </p:txBody>
      </p:sp>
    </p:spTree>
    <p:extLst>
      <p:ext uri="{BB962C8B-B14F-4D97-AF65-F5344CB8AC3E}">
        <p14:creationId xmlns:p14="http://schemas.microsoft.com/office/powerpoint/2010/main" val="4042279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B73CE-BAF0-4B56-8BA0-2638008B9328}"/>
              </a:ext>
            </a:extLst>
          </p:cNvPr>
          <p:cNvSpPr>
            <a:spLocks noGrp="1"/>
          </p:cNvSpPr>
          <p:nvPr>
            <p:ph type="title"/>
          </p:nvPr>
        </p:nvSpPr>
        <p:spPr>
          <a:xfrm>
            <a:off x="609091" y="209753"/>
            <a:ext cx="10973816" cy="553998"/>
          </a:xfrm>
        </p:spPr>
        <p:txBody>
          <a:bodyPr/>
          <a:lstStyle/>
          <a:p>
            <a:r>
              <a:rPr lang="en-US" dirty="0"/>
              <a:t>Local Sidereal Time (LST)</a:t>
            </a:r>
          </a:p>
        </p:txBody>
      </p:sp>
      <p:sp>
        <p:nvSpPr>
          <p:cNvPr id="3" name="Text Placeholder 2">
            <a:extLst>
              <a:ext uri="{FF2B5EF4-FFF2-40B4-BE49-F238E27FC236}">
                <a16:creationId xmlns:a16="http://schemas.microsoft.com/office/drawing/2014/main" id="{18CA90A7-DCD4-465B-8BE6-F2F3A4514377}"/>
              </a:ext>
            </a:extLst>
          </p:cNvPr>
          <p:cNvSpPr>
            <a:spLocks noGrp="1"/>
          </p:cNvSpPr>
          <p:nvPr>
            <p:ph type="body" idx="1"/>
          </p:nvPr>
        </p:nvSpPr>
        <p:spPr>
          <a:xfrm>
            <a:off x="609090" y="1730211"/>
            <a:ext cx="6020310" cy="3174652"/>
          </a:xfrm>
        </p:spPr>
        <p:txBody>
          <a:bodyPr/>
          <a:lstStyle/>
          <a:p>
            <a:pPr>
              <a:lnSpc>
                <a:spcPct val="150000"/>
              </a:lnSpc>
            </a:pPr>
            <a:r>
              <a:rPr lang="en-US" dirty="0"/>
              <a:t>Astronomers use Sidereal Time to measure the movement of the celestial sphere.</a:t>
            </a:r>
          </a:p>
          <a:p>
            <a:pPr>
              <a:lnSpc>
                <a:spcPct val="150000"/>
              </a:lnSpc>
            </a:pPr>
            <a:endParaRPr lang="en-US" dirty="0"/>
          </a:p>
          <a:p>
            <a:pPr>
              <a:lnSpc>
                <a:spcPct val="150000"/>
              </a:lnSpc>
            </a:pPr>
            <a:r>
              <a:rPr lang="en-US" dirty="0"/>
              <a:t>Local sidereal time (LST) is the sidereal time where the observer’s located, it is equal to the RA of any celestial object that is transiting the observer’s meridian. </a:t>
            </a:r>
          </a:p>
        </p:txBody>
      </p:sp>
      <p:pic>
        <p:nvPicPr>
          <p:cNvPr id="4" name="Picture 3">
            <a:extLst>
              <a:ext uri="{FF2B5EF4-FFF2-40B4-BE49-F238E27FC236}">
                <a16:creationId xmlns:a16="http://schemas.microsoft.com/office/drawing/2014/main" id="{9D90D25E-9DF3-47F0-945B-3C7F3C4E45DC}"/>
              </a:ext>
            </a:extLst>
          </p:cNvPr>
          <p:cNvPicPr>
            <a:picLocks noChangeAspect="1"/>
          </p:cNvPicPr>
          <p:nvPr/>
        </p:nvPicPr>
        <p:blipFill>
          <a:blip r:embed="rId3"/>
          <a:stretch>
            <a:fillRect/>
          </a:stretch>
        </p:blipFill>
        <p:spPr>
          <a:xfrm>
            <a:off x="7111181" y="876300"/>
            <a:ext cx="5105400" cy="5105400"/>
          </a:xfrm>
          <a:prstGeom prst="rect">
            <a:avLst/>
          </a:prstGeom>
        </p:spPr>
      </p:pic>
      <p:sp>
        <p:nvSpPr>
          <p:cNvPr id="5" name="object 3">
            <a:extLst>
              <a:ext uri="{FF2B5EF4-FFF2-40B4-BE49-F238E27FC236}">
                <a16:creationId xmlns:a16="http://schemas.microsoft.com/office/drawing/2014/main" id="{F2D81906-D27A-469E-9AB3-F3B0C85777A4}"/>
              </a:ext>
            </a:extLst>
          </p:cNvPr>
          <p:cNvSpPr txBox="1"/>
          <p:nvPr/>
        </p:nvSpPr>
        <p:spPr>
          <a:xfrm>
            <a:off x="152400" y="6238949"/>
            <a:ext cx="6307455" cy="228268"/>
          </a:xfrm>
          <a:prstGeom prst="rect">
            <a:avLst/>
          </a:prstGeom>
        </p:spPr>
        <p:txBody>
          <a:bodyPr vert="horz" wrap="square" lIns="0" tIns="12700" rIns="0" bIns="0" rtlCol="0">
            <a:spAutoFit/>
          </a:bodyPr>
          <a:lstStyle/>
          <a:p>
            <a:pPr marL="12700">
              <a:lnSpc>
                <a:spcPct val="100000"/>
              </a:lnSpc>
              <a:spcBef>
                <a:spcPts val="100"/>
              </a:spcBef>
            </a:pPr>
            <a:r>
              <a:rPr lang="en-US" sz="1400" i="1" dirty="0">
                <a:latin typeface="Arial"/>
                <a:cs typeface="Arial"/>
              </a:rPr>
              <a:t>Reference: Astronomical algorithms 2nd edition” by Jean </a:t>
            </a:r>
            <a:r>
              <a:rPr lang="en-US" sz="1400" i="1" dirty="0" err="1">
                <a:latin typeface="Arial"/>
                <a:cs typeface="Arial"/>
              </a:rPr>
              <a:t>Meeus</a:t>
            </a:r>
            <a:r>
              <a:rPr lang="en-US" sz="1400" i="1" dirty="0">
                <a:latin typeface="Arial"/>
                <a:cs typeface="Arial"/>
              </a:rPr>
              <a:t>, chapter 12.</a:t>
            </a:r>
            <a:endParaRPr sz="1400" dirty="0">
              <a:latin typeface="Arial"/>
              <a:cs typeface="Arial"/>
            </a:endParaRPr>
          </a:p>
        </p:txBody>
      </p:sp>
    </p:spTree>
    <p:extLst>
      <p:ext uri="{BB962C8B-B14F-4D97-AF65-F5344CB8AC3E}">
        <p14:creationId xmlns:p14="http://schemas.microsoft.com/office/powerpoint/2010/main" val="4264879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551F7-64C4-4934-849E-A0D19E279DD2}"/>
              </a:ext>
            </a:extLst>
          </p:cNvPr>
          <p:cNvSpPr>
            <a:spLocks noGrp="1"/>
          </p:cNvSpPr>
          <p:nvPr>
            <p:ph type="title"/>
          </p:nvPr>
        </p:nvSpPr>
        <p:spPr>
          <a:xfrm>
            <a:off x="609091" y="209753"/>
            <a:ext cx="10973816" cy="553998"/>
          </a:xfrm>
        </p:spPr>
        <p:txBody>
          <a:bodyPr/>
          <a:lstStyle/>
          <a:p>
            <a:r>
              <a:rPr lang="en-US" dirty="0"/>
              <a:t>Our Approach</a:t>
            </a:r>
          </a:p>
        </p:txBody>
      </p:sp>
      <p:pic>
        <p:nvPicPr>
          <p:cNvPr id="5" name="Graphic 4" descr="Database outline">
            <a:extLst>
              <a:ext uri="{FF2B5EF4-FFF2-40B4-BE49-F238E27FC236}">
                <a16:creationId xmlns:a16="http://schemas.microsoft.com/office/drawing/2014/main" id="{CA56F1A2-DB8E-40E3-AE1C-EBE29CF576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143000" y="2552700"/>
            <a:ext cx="2756094" cy="2756094"/>
          </a:xfrm>
          <a:prstGeom prst="rect">
            <a:avLst/>
          </a:prstGeom>
        </p:spPr>
      </p:pic>
      <p:pic>
        <p:nvPicPr>
          <p:cNvPr id="7" name="Picture 6" descr="Shape&#10;&#10;Description automatically generated with low confidence">
            <a:extLst>
              <a:ext uri="{FF2B5EF4-FFF2-40B4-BE49-F238E27FC236}">
                <a16:creationId xmlns:a16="http://schemas.microsoft.com/office/drawing/2014/main" id="{49BEB869-7B76-4D3B-8845-0823AFB0BC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5400" y="2546243"/>
            <a:ext cx="2628748" cy="2628748"/>
          </a:xfrm>
          <a:prstGeom prst="rect">
            <a:avLst/>
          </a:prstGeom>
        </p:spPr>
      </p:pic>
      <p:sp>
        <p:nvSpPr>
          <p:cNvPr id="16" name="TextBox 15">
            <a:extLst>
              <a:ext uri="{FF2B5EF4-FFF2-40B4-BE49-F238E27FC236}">
                <a16:creationId xmlns:a16="http://schemas.microsoft.com/office/drawing/2014/main" id="{FE148284-67AC-456B-9F72-1B6B7A069B09}"/>
              </a:ext>
            </a:extLst>
          </p:cNvPr>
          <p:cNvSpPr txBox="1"/>
          <p:nvPr/>
        </p:nvSpPr>
        <p:spPr>
          <a:xfrm>
            <a:off x="1364754" y="2176911"/>
            <a:ext cx="2323948" cy="369332"/>
          </a:xfrm>
          <a:prstGeom prst="rect">
            <a:avLst/>
          </a:prstGeom>
          <a:noFill/>
        </p:spPr>
        <p:txBody>
          <a:bodyPr wrap="square" rtlCol="0">
            <a:spAutoFit/>
          </a:bodyPr>
          <a:lstStyle/>
          <a:p>
            <a:r>
              <a:rPr lang="en-US" dirty="0"/>
              <a:t>Sky Guide Database</a:t>
            </a:r>
          </a:p>
        </p:txBody>
      </p:sp>
      <p:sp>
        <p:nvSpPr>
          <p:cNvPr id="17" name="TextBox 16">
            <a:extLst>
              <a:ext uri="{FF2B5EF4-FFF2-40B4-BE49-F238E27FC236}">
                <a16:creationId xmlns:a16="http://schemas.microsoft.com/office/drawing/2014/main" id="{F09C2456-BEE0-4858-8A62-7E9C8FE9B325}"/>
              </a:ext>
            </a:extLst>
          </p:cNvPr>
          <p:cNvSpPr txBox="1"/>
          <p:nvPr/>
        </p:nvSpPr>
        <p:spPr>
          <a:xfrm>
            <a:off x="5410200" y="2153871"/>
            <a:ext cx="2323948" cy="369332"/>
          </a:xfrm>
          <a:prstGeom prst="rect">
            <a:avLst/>
          </a:prstGeom>
          <a:noFill/>
        </p:spPr>
        <p:txBody>
          <a:bodyPr wrap="square" rtlCol="0">
            <a:spAutoFit/>
          </a:bodyPr>
          <a:lstStyle/>
          <a:p>
            <a:r>
              <a:rPr lang="en-US" dirty="0"/>
              <a:t>Desktop Application</a:t>
            </a:r>
          </a:p>
        </p:txBody>
      </p:sp>
      <p:sp>
        <p:nvSpPr>
          <p:cNvPr id="18" name="TextBox 17">
            <a:extLst>
              <a:ext uri="{FF2B5EF4-FFF2-40B4-BE49-F238E27FC236}">
                <a16:creationId xmlns:a16="http://schemas.microsoft.com/office/drawing/2014/main" id="{D4DBBCFA-3669-4503-B009-DF2FF8AA0873}"/>
              </a:ext>
            </a:extLst>
          </p:cNvPr>
          <p:cNvSpPr txBox="1"/>
          <p:nvPr/>
        </p:nvSpPr>
        <p:spPr>
          <a:xfrm>
            <a:off x="9811441" y="2183368"/>
            <a:ext cx="2323948" cy="369332"/>
          </a:xfrm>
          <a:prstGeom prst="rect">
            <a:avLst/>
          </a:prstGeom>
          <a:noFill/>
        </p:spPr>
        <p:txBody>
          <a:bodyPr wrap="square" rtlCol="0">
            <a:spAutoFit/>
          </a:bodyPr>
          <a:lstStyle/>
          <a:p>
            <a:r>
              <a:rPr lang="en-US" dirty="0"/>
              <a:t>Mount</a:t>
            </a:r>
          </a:p>
        </p:txBody>
      </p:sp>
      <mc:AlternateContent xmlns:mc="http://schemas.openxmlformats.org/markup-compatibility/2006">
        <mc:Choice xmlns:am3d="http://schemas.microsoft.com/office/drawing/2017/model3d" Requires="am3d">
          <p:graphicFrame>
            <p:nvGraphicFramePr>
              <p:cNvPr id="19" name="3D Model 18">
                <a:extLst>
                  <a:ext uri="{FF2B5EF4-FFF2-40B4-BE49-F238E27FC236}">
                    <a16:creationId xmlns:a16="http://schemas.microsoft.com/office/drawing/2014/main" id="{3497CC7D-3AA6-4530-AE73-DD29F580DA42}"/>
                  </a:ext>
                </a:extLst>
              </p:cNvPr>
              <p:cNvGraphicFramePr>
                <a:graphicFrameLocks noChangeAspect="1"/>
              </p:cNvGraphicFramePr>
              <p:nvPr>
                <p:extLst>
                  <p:ext uri="{D42A27DB-BD31-4B8C-83A1-F6EECF244321}">
                    <p14:modId xmlns:p14="http://schemas.microsoft.com/office/powerpoint/2010/main" val="760435387"/>
                  </p:ext>
                </p:extLst>
              </p:nvPr>
            </p:nvGraphicFramePr>
            <p:xfrm>
              <a:off x="8725054" y="2433485"/>
              <a:ext cx="2756095" cy="2832125"/>
            </p:xfrm>
            <a:graphic>
              <a:graphicData uri="http://schemas.microsoft.com/office/drawing/2017/model3d">
                <am3d:model3d r:embed="rId5">
                  <am3d:spPr>
                    <a:xfrm>
                      <a:off x="0" y="0"/>
                      <a:ext cx="2756095" cy="2832125"/>
                    </a:xfrm>
                    <a:prstGeom prst="rect">
                      <a:avLst/>
                    </a:prstGeom>
                  </am3d:spPr>
                  <am3d:camera>
                    <am3d:pos x="0" y="0" z="72526305"/>
                    <am3d:up dx="0" dy="36000000" dz="0"/>
                    <am3d:lookAt x="0" y="0" z="0"/>
                    <am3d:perspective fov="2700000"/>
                  </am3d:camera>
                  <am3d:trans>
                    <am3d:meterPerModelUnit n="4720" d="1000000"/>
                    <am3d:preTrans dx="0" dy="-18000000" dz="0"/>
                    <am3d:scale>
                      <am3d:sx n="1000000" d="1000000"/>
                      <am3d:sy n="1000000" d="1000000"/>
                      <am3d:sz n="1000000" d="1000000"/>
                    </am3d:scale>
                    <am3d:rot ax="9492139" ay="-1860376" az="-10101551"/>
                    <am3d:postTrans dx="0" dy="0" dz="0"/>
                  </am3d:trans>
                  <am3d:raster rName="Office3DRenderer" rVer="16.0.8326">
                    <am3d:blip r:embed="rId6"/>
                  </am3d:raster>
                  <am3d:objViewport viewportSz="40296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a:extLst>
                  <a:ext uri="{FF2B5EF4-FFF2-40B4-BE49-F238E27FC236}">
                    <a16:creationId xmlns:a16="http://schemas.microsoft.com/office/drawing/2014/main" id="{3497CC7D-3AA6-4530-AE73-DD29F580DA42}"/>
                  </a:ext>
                </a:extLst>
              </p:cNvPr>
              <p:cNvPicPr>
                <a:picLocks noGrp="1" noRot="1" noChangeAspect="1" noMove="1" noResize="1" noEditPoints="1" noAdjustHandles="1" noChangeArrowheads="1" noChangeShapeType="1" noCrop="1"/>
              </p:cNvPicPr>
              <p:nvPr/>
            </p:nvPicPr>
            <p:blipFill>
              <a:blip r:embed="rId6"/>
              <a:stretch>
                <a:fillRect/>
              </a:stretch>
            </p:blipFill>
            <p:spPr>
              <a:xfrm>
                <a:off x="8725054" y="2433485"/>
                <a:ext cx="2756095" cy="2832125"/>
              </a:xfrm>
              <a:prstGeom prst="rect">
                <a:avLst/>
              </a:prstGeom>
            </p:spPr>
          </p:pic>
        </mc:Fallback>
      </mc:AlternateContent>
    </p:spTree>
    <p:extLst>
      <p:ext uri="{BB962C8B-B14F-4D97-AF65-F5344CB8AC3E}">
        <p14:creationId xmlns:p14="http://schemas.microsoft.com/office/powerpoint/2010/main" val="3486185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359D8-76FC-4124-9530-0D8F3B635117}"/>
              </a:ext>
            </a:extLst>
          </p:cNvPr>
          <p:cNvSpPr>
            <a:spLocks noGrp="1"/>
          </p:cNvSpPr>
          <p:nvPr>
            <p:ph type="title"/>
          </p:nvPr>
        </p:nvSpPr>
        <p:spPr>
          <a:xfrm>
            <a:off x="609091" y="209753"/>
            <a:ext cx="10973816" cy="553998"/>
          </a:xfrm>
        </p:spPr>
        <p:txBody>
          <a:bodyPr/>
          <a:lstStyle/>
          <a:p>
            <a:r>
              <a:rPr lang="en-US" dirty="0"/>
              <a:t>Sky Guide Database</a:t>
            </a:r>
          </a:p>
        </p:txBody>
      </p:sp>
      <p:pic>
        <p:nvPicPr>
          <p:cNvPr id="9" name="Picture 8" descr="Logo&#10;&#10;Description automatically generated">
            <a:extLst>
              <a:ext uri="{FF2B5EF4-FFF2-40B4-BE49-F238E27FC236}">
                <a16:creationId xmlns:a16="http://schemas.microsoft.com/office/drawing/2014/main" id="{6C4DAD67-93FB-4063-9641-FE315F9360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750523"/>
            <a:ext cx="4124730" cy="2126814"/>
          </a:xfrm>
          <a:prstGeom prst="rect">
            <a:avLst/>
          </a:prstGeom>
        </p:spPr>
      </p:pic>
      <p:pic>
        <p:nvPicPr>
          <p:cNvPr id="13" name="Picture 12" descr="Logo&#10;&#10;Description automatically generated with medium confidence">
            <a:extLst>
              <a:ext uri="{FF2B5EF4-FFF2-40B4-BE49-F238E27FC236}">
                <a16:creationId xmlns:a16="http://schemas.microsoft.com/office/drawing/2014/main" id="{55EB0F04-ED15-4123-B6AD-2DF28A2C64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2336" y="4864109"/>
            <a:ext cx="5527328" cy="1431183"/>
          </a:xfrm>
          <a:prstGeom prst="rect">
            <a:avLst/>
          </a:prstGeom>
        </p:spPr>
      </p:pic>
      <p:pic>
        <p:nvPicPr>
          <p:cNvPr id="15" name="Picture 14" descr="Icon&#10;&#10;Description automatically generated">
            <a:extLst>
              <a:ext uri="{FF2B5EF4-FFF2-40B4-BE49-F238E27FC236}">
                <a16:creationId xmlns:a16="http://schemas.microsoft.com/office/drawing/2014/main" id="{8C7A4F30-EB49-4B71-8E80-81CE805AF1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1000" y="1722573"/>
            <a:ext cx="2648150" cy="2648150"/>
          </a:xfrm>
          <a:prstGeom prst="rect">
            <a:avLst/>
          </a:prstGeom>
        </p:spPr>
      </p:pic>
    </p:spTree>
    <p:extLst>
      <p:ext uri="{BB962C8B-B14F-4D97-AF65-F5344CB8AC3E}">
        <p14:creationId xmlns:p14="http://schemas.microsoft.com/office/powerpoint/2010/main" val="3829303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2BE0A-7D30-4C40-ADCA-7D2B2F0EEE53}"/>
              </a:ext>
            </a:extLst>
          </p:cNvPr>
          <p:cNvSpPr>
            <a:spLocks noGrp="1"/>
          </p:cNvSpPr>
          <p:nvPr>
            <p:ph type="title"/>
          </p:nvPr>
        </p:nvSpPr>
        <p:spPr>
          <a:xfrm>
            <a:off x="609091" y="209753"/>
            <a:ext cx="10973816" cy="553998"/>
          </a:xfrm>
        </p:spPr>
        <p:txBody>
          <a:bodyPr/>
          <a:lstStyle/>
          <a:p>
            <a:r>
              <a:rPr lang="en-US" dirty="0"/>
              <a:t>Sky Guide Database Cont.</a:t>
            </a:r>
          </a:p>
        </p:txBody>
      </p:sp>
      <p:pic>
        <p:nvPicPr>
          <p:cNvPr id="5" name="Picture 4" descr="Diagram&#10;&#10;Description automatically generated">
            <a:extLst>
              <a:ext uri="{FF2B5EF4-FFF2-40B4-BE49-F238E27FC236}">
                <a16:creationId xmlns:a16="http://schemas.microsoft.com/office/drawing/2014/main" id="{AE531E81-5FD4-455D-9B11-96CFAC7B03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19200"/>
            <a:ext cx="12192000" cy="5268577"/>
          </a:xfrm>
          <a:prstGeom prst="rect">
            <a:avLst/>
          </a:prstGeom>
        </p:spPr>
      </p:pic>
    </p:spTree>
    <p:extLst>
      <p:ext uri="{BB962C8B-B14F-4D97-AF65-F5344CB8AC3E}">
        <p14:creationId xmlns:p14="http://schemas.microsoft.com/office/powerpoint/2010/main" val="1561058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88F2C-4608-4F23-9BBD-E4343834A865}"/>
              </a:ext>
            </a:extLst>
          </p:cNvPr>
          <p:cNvSpPr>
            <a:spLocks noGrp="1"/>
          </p:cNvSpPr>
          <p:nvPr>
            <p:ph type="title"/>
          </p:nvPr>
        </p:nvSpPr>
        <p:spPr>
          <a:xfrm>
            <a:off x="609091" y="209753"/>
            <a:ext cx="10973816" cy="553998"/>
          </a:xfrm>
        </p:spPr>
        <p:txBody>
          <a:bodyPr/>
          <a:lstStyle/>
          <a:p>
            <a:r>
              <a:rPr lang="en-US" dirty="0"/>
              <a:t>Sky Guide Database Cont.</a:t>
            </a:r>
          </a:p>
        </p:txBody>
      </p:sp>
      <p:pic>
        <p:nvPicPr>
          <p:cNvPr id="4" name="Picture 3" descr="Table, Excel&#10;&#10;Description automatically generated">
            <a:extLst>
              <a:ext uri="{FF2B5EF4-FFF2-40B4-BE49-F238E27FC236}">
                <a16:creationId xmlns:a16="http://schemas.microsoft.com/office/drawing/2014/main" id="{D50E530F-FDCC-43FA-83BD-C0D0064A9A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497" y="1143000"/>
            <a:ext cx="10125006" cy="5300039"/>
          </a:xfrm>
          <a:prstGeom prst="rect">
            <a:avLst/>
          </a:prstGeom>
        </p:spPr>
      </p:pic>
    </p:spTree>
    <p:extLst>
      <p:ext uri="{BB962C8B-B14F-4D97-AF65-F5344CB8AC3E}">
        <p14:creationId xmlns:p14="http://schemas.microsoft.com/office/powerpoint/2010/main" val="4082749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8FC90-ECF3-474C-889C-C9409CB62950}"/>
              </a:ext>
            </a:extLst>
          </p:cNvPr>
          <p:cNvSpPr>
            <a:spLocks noGrp="1"/>
          </p:cNvSpPr>
          <p:nvPr>
            <p:ph type="title"/>
          </p:nvPr>
        </p:nvSpPr>
        <p:spPr>
          <a:xfrm>
            <a:off x="609091" y="209753"/>
            <a:ext cx="10973816" cy="553998"/>
          </a:xfrm>
        </p:spPr>
        <p:txBody>
          <a:bodyPr/>
          <a:lstStyle/>
          <a:p>
            <a:r>
              <a:rPr lang="en-US" dirty="0"/>
              <a:t>Sky Guide Database Cont.</a:t>
            </a:r>
          </a:p>
        </p:txBody>
      </p:sp>
      <p:sp>
        <p:nvSpPr>
          <p:cNvPr id="3" name="Text Placeholder 2">
            <a:extLst>
              <a:ext uri="{FF2B5EF4-FFF2-40B4-BE49-F238E27FC236}">
                <a16:creationId xmlns:a16="http://schemas.microsoft.com/office/drawing/2014/main" id="{D5322631-4FE3-43F5-BBB9-6A1576503576}"/>
              </a:ext>
            </a:extLst>
          </p:cNvPr>
          <p:cNvSpPr>
            <a:spLocks noGrp="1"/>
          </p:cNvSpPr>
          <p:nvPr>
            <p:ph type="body" idx="1"/>
          </p:nvPr>
        </p:nvSpPr>
        <p:spPr>
          <a:xfrm>
            <a:off x="609091" y="1524000"/>
            <a:ext cx="5908802" cy="307777"/>
          </a:xfrm>
        </p:spPr>
        <p:txBody>
          <a:bodyPr/>
          <a:lstStyle/>
          <a:p>
            <a:r>
              <a:rPr lang="en-US" dirty="0"/>
              <a:t>Still, there was a problem in the solar system table.</a:t>
            </a:r>
          </a:p>
        </p:txBody>
      </p:sp>
      <p:pic>
        <p:nvPicPr>
          <p:cNvPr id="9" name="Picture 8" descr="Icon&#10;&#10;Description automatically generated">
            <a:extLst>
              <a:ext uri="{FF2B5EF4-FFF2-40B4-BE49-F238E27FC236}">
                <a16:creationId xmlns:a16="http://schemas.microsoft.com/office/drawing/2014/main" id="{1A6A4279-39A0-4D50-B4EB-D3B11EADAA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7992" y="2133600"/>
            <a:ext cx="4191000" cy="4191000"/>
          </a:xfrm>
          <a:prstGeom prst="rect">
            <a:avLst/>
          </a:prstGeom>
        </p:spPr>
      </p:pic>
      <p:pic>
        <p:nvPicPr>
          <p:cNvPr id="11" name="Picture 10" descr="A white letter on a blue background&#10;&#10;Description automatically generated with medium confidence">
            <a:extLst>
              <a:ext uri="{FF2B5EF4-FFF2-40B4-BE49-F238E27FC236}">
                <a16:creationId xmlns:a16="http://schemas.microsoft.com/office/drawing/2014/main" id="{AF8352D2-29C1-4C5B-B307-1C79BE7A4D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9600" y="3467100"/>
            <a:ext cx="1828800" cy="1828800"/>
          </a:xfrm>
          <a:prstGeom prst="rect">
            <a:avLst/>
          </a:prstGeom>
        </p:spPr>
      </p:pic>
    </p:spTree>
    <p:extLst>
      <p:ext uri="{BB962C8B-B14F-4D97-AF65-F5344CB8AC3E}">
        <p14:creationId xmlns:p14="http://schemas.microsoft.com/office/powerpoint/2010/main" val="3643856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50991-56DD-49C3-9350-B7516FEB7048}"/>
              </a:ext>
            </a:extLst>
          </p:cNvPr>
          <p:cNvSpPr>
            <a:spLocks noGrp="1"/>
          </p:cNvSpPr>
          <p:nvPr>
            <p:ph type="title"/>
          </p:nvPr>
        </p:nvSpPr>
        <p:spPr>
          <a:xfrm>
            <a:off x="609091" y="209753"/>
            <a:ext cx="10973816" cy="553998"/>
          </a:xfrm>
        </p:spPr>
        <p:txBody>
          <a:bodyPr/>
          <a:lstStyle/>
          <a:p>
            <a:r>
              <a:rPr lang="en-US" dirty="0"/>
              <a:t>Desktop Application</a:t>
            </a:r>
          </a:p>
        </p:txBody>
      </p:sp>
      <p:pic>
        <p:nvPicPr>
          <p:cNvPr id="5" name="Picture 4" descr="Logo, company name&#10;&#10;Description automatically generated">
            <a:extLst>
              <a:ext uri="{FF2B5EF4-FFF2-40B4-BE49-F238E27FC236}">
                <a16:creationId xmlns:a16="http://schemas.microsoft.com/office/drawing/2014/main" id="{C4A61BC9-D4FA-4D75-966F-7BD3E817E9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465" y="1496961"/>
            <a:ext cx="10153499" cy="4957763"/>
          </a:xfrm>
          <a:prstGeom prst="rect">
            <a:avLst/>
          </a:prstGeom>
        </p:spPr>
      </p:pic>
      <p:sp>
        <p:nvSpPr>
          <p:cNvPr id="8" name="TextBox 7">
            <a:extLst>
              <a:ext uri="{FF2B5EF4-FFF2-40B4-BE49-F238E27FC236}">
                <a16:creationId xmlns:a16="http://schemas.microsoft.com/office/drawing/2014/main" id="{BBFA1511-34AF-4B5C-88D0-F076C4EAF598}"/>
              </a:ext>
            </a:extLst>
          </p:cNvPr>
          <p:cNvSpPr txBox="1"/>
          <p:nvPr/>
        </p:nvSpPr>
        <p:spPr>
          <a:xfrm>
            <a:off x="838200" y="1524000"/>
            <a:ext cx="4743299"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1.    Application Backend</a:t>
            </a:r>
          </a:p>
        </p:txBody>
      </p:sp>
    </p:spTree>
    <p:extLst>
      <p:ext uri="{BB962C8B-B14F-4D97-AF65-F5344CB8AC3E}">
        <p14:creationId xmlns:p14="http://schemas.microsoft.com/office/powerpoint/2010/main" val="3039051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7998"/>
            <a:chOff x="0" y="0"/>
            <a:chExt cx="12192000" cy="6857998"/>
          </a:xfrm>
        </p:grpSpPr>
        <p:pic>
          <p:nvPicPr>
            <p:cNvPr id="3" name="object 3"/>
            <p:cNvPicPr/>
            <p:nvPr/>
          </p:nvPicPr>
          <p:blipFill>
            <a:blip r:embed="rId2" cstate="print"/>
            <a:stretch>
              <a:fillRect/>
            </a:stretch>
          </p:blipFill>
          <p:spPr>
            <a:xfrm>
              <a:off x="3275160" y="3590825"/>
              <a:ext cx="8916713" cy="3267170"/>
            </a:xfrm>
            <a:prstGeom prst="rect">
              <a:avLst/>
            </a:prstGeom>
          </p:spPr>
        </p:pic>
        <p:sp>
          <p:nvSpPr>
            <p:cNvPr id="4" name="object 4"/>
            <p:cNvSpPr/>
            <p:nvPr/>
          </p:nvSpPr>
          <p:spPr>
            <a:xfrm>
              <a:off x="2677160" y="1845691"/>
              <a:ext cx="6956425" cy="2235200"/>
            </a:xfrm>
            <a:custGeom>
              <a:avLst/>
              <a:gdLst/>
              <a:ahLst/>
              <a:cxnLst/>
              <a:rect l="l" t="t" r="r" b="b"/>
              <a:pathLst>
                <a:path w="6956425" h="2235200">
                  <a:moveTo>
                    <a:pt x="6956044" y="0"/>
                  </a:moveTo>
                  <a:lnTo>
                    <a:pt x="0" y="0"/>
                  </a:lnTo>
                  <a:lnTo>
                    <a:pt x="0" y="2235199"/>
                  </a:lnTo>
                  <a:lnTo>
                    <a:pt x="6956044" y="2235199"/>
                  </a:lnTo>
                  <a:lnTo>
                    <a:pt x="6956044" y="0"/>
                  </a:lnTo>
                  <a:close/>
                </a:path>
              </a:pathLst>
            </a:custGeom>
            <a:solidFill>
              <a:srgbClr val="FFFFFF">
                <a:alpha val="50195"/>
              </a:srgbClr>
            </a:solidFill>
          </p:spPr>
          <p:txBody>
            <a:bodyPr wrap="square" lIns="0" tIns="0" rIns="0" bIns="0" rtlCol="0"/>
            <a:lstStyle/>
            <a:p>
              <a:endParaRPr/>
            </a:p>
          </p:txBody>
        </p:sp>
        <p:pic>
          <p:nvPicPr>
            <p:cNvPr id="5" name="object 5"/>
            <p:cNvPicPr/>
            <p:nvPr/>
          </p:nvPicPr>
          <p:blipFill>
            <a:blip r:embed="rId3" cstate="print">
              <a:extLst>
                <a:ext uri="{28A0092B-C50C-407E-A947-70E740481C1C}">
                  <a14:useLocalDpi xmlns:a14="http://schemas.microsoft.com/office/drawing/2010/main" val="0"/>
                </a:ext>
              </a:extLst>
            </a:blip>
            <a:srcRect/>
            <a:stretch/>
          </p:blipFill>
          <p:spPr>
            <a:xfrm>
              <a:off x="0" y="0"/>
              <a:ext cx="12192000" cy="6857998"/>
            </a:xfrm>
            <a:prstGeom prst="rect">
              <a:avLst/>
            </a:prstGeom>
          </p:spPr>
        </p:pic>
        <p:sp>
          <p:nvSpPr>
            <p:cNvPr id="6" name="object 6"/>
            <p:cNvSpPr/>
            <p:nvPr/>
          </p:nvSpPr>
          <p:spPr>
            <a:xfrm>
              <a:off x="2617977" y="1836673"/>
              <a:ext cx="6956425" cy="2235200"/>
            </a:xfrm>
            <a:custGeom>
              <a:avLst/>
              <a:gdLst/>
              <a:ahLst/>
              <a:cxnLst/>
              <a:rect l="l" t="t" r="r" b="b"/>
              <a:pathLst>
                <a:path w="6956425" h="2235200">
                  <a:moveTo>
                    <a:pt x="6956044" y="0"/>
                  </a:moveTo>
                  <a:lnTo>
                    <a:pt x="0" y="0"/>
                  </a:lnTo>
                  <a:lnTo>
                    <a:pt x="0" y="2235200"/>
                  </a:lnTo>
                  <a:lnTo>
                    <a:pt x="6956044" y="2235200"/>
                  </a:lnTo>
                  <a:lnTo>
                    <a:pt x="6956044" y="0"/>
                  </a:lnTo>
                  <a:close/>
                </a:path>
              </a:pathLst>
            </a:custGeom>
            <a:solidFill>
              <a:srgbClr val="FFFFFF">
                <a:alpha val="50195"/>
              </a:srgbClr>
            </a:solidFill>
          </p:spPr>
          <p:txBody>
            <a:bodyPr wrap="square" lIns="0" tIns="0" rIns="0" bIns="0" rtlCol="0"/>
            <a:lstStyle/>
            <a:p>
              <a:endParaRPr/>
            </a:p>
          </p:txBody>
        </p:sp>
      </p:grpSp>
      <p:sp>
        <p:nvSpPr>
          <p:cNvPr id="7" name="object 7"/>
          <p:cNvSpPr txBox="1">
            <a:spLocks noGrp="1"/>
          </p:cNvSpPr>
          <p:nvPr>
            <p:ph type="title"/>
          </p:nvPr>
        </p:nvSpPr>
        <p:spPr>
          <a:xfrm>
            <a:off x="2946400" y="2048001"/>
            <a:ext cx="6299200" cy="1812925"/>
          </a:xfrm>
          <a:prstGeom prst="rect">
            <a:avLst/>
          </a:prstGeom>
          <a:solidFill>
            <a:srgbClr val="FFFFFF">
              <a:alpha val="50195"/>
            </a:srgbClr>
          </a:solidFill>
          <a:ln w="12700">
            <a:solidFill>
              <a:srgbClr val="359DD6"/>
            </a:solidFill>
          </a:ln>
        </p:spPr>
        <p:txBody>
          <a:bodyPr vert="horz" wrap="square" lIns="0" tIns="1270" rIns="0" bIns="0" rtlCol="0">
            <a:spAutoFit/>
          </a:bodyPr>
          <a:lstStyle/>
          <a:p>
            <a:pPr>
              <a:lnSpc>
                <a:spcPct val="100000"/>
              </a:lnSpc>
              <a:spcBef>
                <a:spcPts val="10"/>
              </a:spcBef>
            </a:pPr>
            <a:endParaRPr sz="4250" dirty="0">
              <a:latin typeface="Times New Roman"/>
              <a:cs typeface="Times New Roman"/>
            </a:endParaRPr>
          </a:p>
          <a:p>
            <a:pPr marR="71120" algn="ctr">
              <a:lnSpc>
                <a:spcPct val="100000"/>
              </a:lnSpc>
            </a:pPr>
            <a:r>
              <a:rPr spc="265" dirty="0">
                <a:solidFill>
                  <a:srgbClr val="000000"/>
                </a:solidFill>
                <a:latin typeface="Arial"/>
                <a:cs typeface="Arial"/>
              </a:rPr>
              <a:t>Introduction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0415F-47C6-4B17-88D7-F1EFDEAABAC2}"/>
              </a:ext>
            </a:extLst>
          </p:cNvPr>
          <p:cNvSpPr>
            <a:spLocks noGrp="1"/>
          </p:cNvSpPr>
          <p:nvPr>
            <p:ph type="title"/>
          </p:nvPr>
        </p:nvSpPr>
        <p:spPr>
          <a:xfrm>
            <a:off x="609091" y="209753"/>
            <a:ext cx="10973816" cy="553998"/>
          </a:xfrm>
        </p:spPr>
        <p:txBody>
          <a:bodyPr/>
          <a:lstStyle/>
          <a:p>
            <a:r>
              <a:rPr lang="en-US" dirty="0"/>
              <a:t>Desktop Application Cont.</a:t>
            </a:r>
          </a:p>
        </p:txBody>
      </p:sp>
      <p:sp>
        <p:nvSpPr>
          <p:cNvPr id="3" name="Text Placeholder 2">
            <a:extLst>
              <a:ext uri="{FF2B5EF4-FFF2-40B4-BE49-F238E27FC236}">
                <a16:creationId xmlns:a16="http://schemas.microsoft.com/office/drawing/2014/main" id="{5965B189-4139-4463-8CE6-920928CF1892}"/>
              </a:ext>
            </a:extLst>
          </p:cNvPr>
          <p:cNvSpPr>
            <a:spLocks noGrp="1"/>
          </p:cNvSpPr>
          <p:nvPr>
            <p:ph type="body" idx="1"/>
          </p:nvPr>
        </p:nvSpPr>
        <p:spPr>
          <a:xfrm>
            <a:off x="609091" y="2895600"/>
            <a:ext cx="5908802" cy="492443"/>
          </a:xfrm>
        </p:spPr>
        <p:txBody>
          <a:bodyPr/>
          <a:lstStyle/>
          <a:p>
            <a:r>
              <a:rPr lang="en-US" sz="3200" dirty="0"/>
              <a:t>Backend layers:</a:t>
            </a:r>
          </a:p>
        </p:txBody>
      </p:sp>
      <p:sp>
        <p:nvSpPr>
          <p:cNvPr id="4" name="Rectangle 3">
            <a:extLst>
              <a:ext uri="{FF2B5EF4-FFF2-40B4-BE49-F238E27FC236}">
                <a16:creationId xmlns:a16="http://schemas.microsoft.com/office/drawing/2014/main" id="{DA97DECF-1001-4F5B-90E6-36F7C0B09A99}"/>
              </a:ext>
            </a:extLst>
          </p:cNvPr>
          <p:cNvSpPr/>
          <p:nvPr/>
        </p:nvSpPr>
        <p:spPr>
          <a:xfrm>
            <a:off x="7010400" y="4724400"/>
            <a:ext cx="4267200" cy="1676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A55A13B-5C26-4214-B228-F9784C941B23}"/>
              </a:ext>
            </a:extLst>
          </p:cNvPr>
          <p:cNvSpPr/>
          <p:nvPr/>
        </p:nvSpPr>
        <p:spPr>
          <a:xfrm>
            <a:off x="7010400" y="2590800"/>
            <a:ext cx="4267200" cy="1676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F85DC65-BF77-4E2C-BE02-6B7AF508A5FD}"/>
              </a:ext>
            </a:extLst>
          </p:cNvPr>
          <p:cNvSpPr/>
          <p:nvPr/>
        </p:nvSpPr>
        <p:spPr>
          <a:xfrm>
            <a:off x="7012858" y="474406"/>
            <a:ext cx="4267200" cy="1676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68980B7-8191-425E-A439-1662BFC69F1E}"/>
              </a:ext>
            </a:extLst>
          </p:cNvPr>
          <p:cNvSpPr txBox="1"/>
          <p:nvPr/>
        </p:nvSpPr>
        <p:spPr>
          <a:xfrm>
            <a:off x="7315200" y="4839325"/>
            <a:ext cx="3657600" cy="1446550"/>
          </a:xfrm>
          <a:prstGeom prst="rect">
            <a:avLst/>
          </a:prstGeom>
          <a:noFill/>
        </p:spPr>
        <p:txBody>
          <a:bodyPr wrap="square" rtlCol="0">
            <a:spAutoFit/>
          </a:bodyPr>
          <a:lstStyle/>
          <a:p>
            <a:pPr algn="ctr"/>
            <a:r>
              <a:rPr lang="en-US" sz="4400" dirty="0"/>
              <a:t>Data Access </a:t>
            </a:r>
          </a:p>
          <a:p>
            <a:pPr algn="ctr"/>
            <a:r>
              <a:rPr lang="en-US" sz="4400" dirty="0"/>
              <a:t>Layer</a:t>
            </a:r>
          </a:p>
        </p:txBody>
      </p:sp>
      <p:sp>
        <p:nvSpPr>
          <p:cNvPr id="9" name="TextBox 8">
            <a:extLst>
              <a:ext uri="{FF2B5EF4-FFF2-40B4-BE49-F238E27FC236}">
                <a16:creationId xmlns:a16="http://schemas.microsoft.com/office/drawing/2014/main" id="{F5892F88-C94A-4260-8B11-0950FC43BDA0}"/>
              </a:ext>
            </a:extLst>
          </p:cNvPr>
          <p:cNvSpPr txBox="1"/>
          <p:nvPr/>
        </p:nvSpPr>
        <p:spPr>
          <a:xfrm>
            <a:off x="7315200" y="2664768"/>
            <a:ext cx="3657600" cy="1446550"/>
          </a:xfrm>
          <a:prstGeom prst="rect">
            <a:avLst/>
          </a:prstGeom>
          <a:noFill/>
        </p:spPr>
        <p:txBody>
          <a:bodyPr wrap="square" rtlCol="0">
            <a:spAutoFit/>
          </a:bodyPr>
          <a:lstStyle/>
          <a:p>
            <a:pPr algn="ctr"/>
            <a:r>
              <a:rPr lang="en-US" sz="4400" dirty="0"/>
              <a:t>Business </a:t>
            </a:r>
          </a:p>
          <a:p>
            <a:pPr algn="ctr"/>
            <a:r>
              <a:rPr lang="en-US" sz="4400" dirty="0"/>
              <a:t>Layer</a:t>
            </a:r>
          </a:p>
        </p:txBody>
      </p:sp>
      <p:sp>
        <p:nvSpPr>
          <p:cNvPr id="10" name="TextBox 9">
            <a:extLst>
              <a:ext uri="{FF2B5EF4-FFF2-40B4-BE49-F238E27FC236}">
                <a16:creationId xmlns:a16="http://schemas.microsoft.com/office/drawing/2014/main" id="{53C08A2C-807C-4A9F-97C3-E76F2E893723}"/>
              </a:ext>
            </a:extLst>
          </p:cNvPr>
          <p:cNvSpPr txBox="1"/>
          <p:nvPr/>
        </p:nvSpPr>
        <p:spPr>
          <a:xfrm>
            <a:off x="7315200" y="603998"/>
            <a:ext cx="3657600" cy="1446550"/>
          </a:xfrm>
          <a:prstGeom prst="rect">
            <a:avLst/>
          </a:prstGeom>
          <a:noFill/>
        </p:spPr>
        <p:txBody>
          <a:bodyPr wrap="square" rtlCol="0">
            <a:spAutoFit/>
          </a:bodyPr>
          <a:lstStyle/>
          <a:p>
            <a:pPr algn="ctr"/>
            <a:r>
              <a:rPr lang="en-US" sz="4400" dirty="0"/>
              <a:t>Application </a:t>
            </a:r>
          </a:p>
          <a:p>
            <a:pPr algn="ctr"/>
            <a:r>
              <a:rPr lang="en-US" sz="4400" dirty="0"/>
              <a:t>Layer</a:t>
            </a:r>
          </a:p>
        </p:txBody>
      </p:sp>
      <p:cxnSp>
        <p:nvCxnSpPr>
          <p:cNvPr id="12" name="Straight Arrow Connector 11">
            <a:extLst>
              <a:ext uri="{FF2B5EF4-FFF2-40B4-BE49-F238E27FC236}">
                <a16:creationId xmlns:a16="http://schemas.microsoft.com/office/drawing/2014/main" id="{E2CF74FB-3706-49EE-8F2F-834DB0153141}"/>
              </a:ext>
            </a:extLst>
          </p:cNvPr>
          <p:cNvCxnSpPr>
            <a:cxnSpLocks/>
          </p:cNvCxnSpPr>
          <p:nvPr/>
        </p:nvCxnSpPr>
        <p:spPr>
          <a:xfrm rot="10800000" flipV="1">
            <a:off x="9144000" y="4267200"/>
            <a:ext cx="0" cy="4572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093818F6-6923-4BB1-919D-B8C9F55EC104}"/>
              </a:ext>
            </a:extLst>
          </p:cNvPr>
          <p:cNvCxnSpPr>
            <a:cxnSpLocks/>
          </p:cNvCxnSpPr>
          <p:nvPr/>
        </p:nvCxnSpPr>
        <p:spPr>
          <a:xfrm rot="10800000" flipV="1">
            <a:off x="9144000" y="2150806"/>
            <a:ext cx="2458" cy="43999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5490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95EAF-C5F9-4A86-A981-E26E0A406B90}"/>
              </a:ext>
            </a:extLst>
          </p:cNvPr>
          <p:cNvSpPr>
            <a:spLocks noGrp="1"/>
          </p:cNvSpPr>
          <p:nvPr>
            <p:ph type="title"/>
          </p:nvPr>
        </p:nvSpPr>
        <p:spPr>
          <a:xfrm>
            <a:off x="609091" y="209753"/>
            <a:ext cx="10973816" cy="553998"/>
          </a:xfrm>
        </p:spPr>
        <p:txBody>
          <a:bodyPr/>
          <a:lstStyle/>
          <a:p>
            <a:r>
              <a:rPr lang="en-US" dirty="0"/>
              <a:t>Desktop Application Cont.</a:t>
            </a:r>
          </a:p>
        </p:txBody>
      </p:sp>
      <p:sp>
        <p:nvSpPr>
          <p:cNvPr id="3" name="Text Placeholder 2">
            <a:extLst>
              <a:ext uri="{FF2B5EF4-FFF2-40B4-BE49-F238E27FC236}">
                <a16:creationId xmlns:a16="http://schemas.microsoft.com/office/drawing/2014/main" id="{88129965-512D-41B0-8E28-D8F2C2C6B19A}"/>
              </a:ext>
            </a:extLst>
          </p:cNvPr>
          <p:cNvSpPr>
            <a:spLocks noGrp="1"/>
          </p:cNvSpPr>
          <p:nvPr>
            <p:ph type="body" idx="1"/>
          </p:nvPr>
        </p:nvSpPr>
        <p:spPr>
          <a:xfrm>
            <a:off x="609091" y="1764071"/>
            <a:ext cx="5908802" cy="430887"/>
          </a:xfrm>
        </p:spPr>
        <p:txBody>
          <a:bodyPr/>
          <a:lstStyle/>
          <a:p>
            <a:r>
              <a:rPr lang="en-US" sz="2800" dirty="0"/>
              <a:t>Data access layer: </a:t>
            </a:r>
          </a:p>
        </p:txBody>
      </p:sp>
      <p:sp>
        <p:nvSpPr>
          <p:cNvPr id="4" name="Rectangle 3">
            <a:extLst>
              <a:ext uri="{FF2B5EF4-FFF2-40B4-BE49-F238E27FC236}">
                <a16:creationId xmlns:a16="http://schemas.microsoft.com/office/drawing/2014/main" id="{356472CC-D571-4C0F-BC88-9DBCC1BFB4B0}"/>
              </a:ext>
            </a:extLst>
          </p:cNvPr>
          <p:cNvSpPr/>
          <p:nvPr/>
        </p:nvSpPr>
        <p:spPr>
          <a:xfrm>
            <a:off x="7620507" y="2590800"/>
            <a:ext cx="4267200" cy="1676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2397E4D-5E2E-4C92-AB37-7BE75F9651F8}"/>
              </a:ext>
            </a:extLst>
          </p:cNvPr>
          <p:cNvSpPr txBox="1"/>
          <p:nvPr/>
        </p:nvSpPr>
        <p:spPr>
          <a:xfrm>
            <a:off x="7925307" y="2705725"/>
            <a:ext cx="3657600" cy="1446550"/>
          </a:xfrm>
          <a:prstGeom prst="rect">
            <a:avLst/>
          </a:prstGeom>
          <a:noFill/>
        </p:spPr>
        <p:txBody>
          <a:bodyPr wrap="square" rtlCol="0">
            <a:spAutoFit/>
          </a:bodyPr>
          <a:lstStyle/>
          <a:p>
            <a:pPr algn="ctr"/>
            <a:r>
              <a:rPr lang="en-US" sz="4400" dirty="0"/>
              <a:t>Data Access </a:t>
            </a:r>
          </a:p>
          <a:p>
            <a:pPr algn="ctr"/>
            <a:r>
              <a:rPr lang="en-US" sz="4400" dirty="0"/>
              <a:t>Layer</a:t>
            </a:r>
          </a:p>
        </p:txBody>
      </p:sp>
      <p:pic>
        <p:nvPicPr>
          <p:cNvPr id="6" name="Graphic 5" descr="Database outline">
            <a:extLst>
              <a:ext uri="{FF2B5EF4-FFF2-40B4-BE49-F238E27FC236}">
                <a16:creationId xmlns:a16="http://schemas.microsoft.com/office/drawing/2014/main" id="{E927B8CD-A59E-40B1-9384-8D79FD5CB2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353307" y="2400925"/>
            <a:ext cx="2044885" cy="2044885"/>
          </a:xfrm>
          <a:prstGeom prst="rect">
            <a:avLst/>
          </a:prstGeom>
        </p:spPr>
      </p:pic>
      <p:cxnSp>
        <p:nvCxnSpPr>
          <p:cNvPr id="10" name="Straight Arrow Connector 9">
            <a:extLst>
              <a:ext uri="{FF2B5EF4-FFF2-40B4-BE49-F238E27FC236}">
                <a16:creationId xmlns:a16="http://schemas.microsoft.com/office/drawing/2014/main" id="{CBCD4CCA-81E4-41BD-BF8B-96F8AD6A545D}"/>
              </a:ext>
            </a:extLst>
          </p:cNvPr>
          <p:cNvCxnSpPr>
            <a:cxnSpLocks/>
            <a:stCxn id="6" idx="3"/>
          </p:cNvCxnSpPr>
          <p:nvPr/>
        </p:nvCxnSpPr>
        <p:spPr>
          <a:xfrm>
            <a:off x="5398192" y="3423368"/>
            <a:ext cx="1841315"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714737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CFDD3-DD7A-4809-B6D7-E74E2567D0F0}"/>
              </a:ext>
            </a:extLst>
          </p:cNvPr>
          <p:cNvSpPr>
            <a:spLocks noGrp="1"/>
          </p:cNvSpPr>
          <p:nvPr>
            <p:ph type="title"/>
          </p:nvPr>
        </p:nvSpPr>
        <p:spPr>
          <a:xfrm>
            <a:off x="609091" y="209753"/>
            <a:ext cx="10973816" cy="553998"/>
          </a:xfrm>
        </p:spPr>
        <p:txBody>
          <a:bodyPr/>
          <a:lstStyle/>
          <a:p>
            <a:r>
              <a:rPr lang="en-US" dirty="0"/>
              <a:t>Desktop Application Cont.</a:t>
            </a:r>
          </a:p>
        </p:txBody>
      </p:sp>
      <p:sp>
        <p:nvSpPr>
          <p:cNvPr id="3" name="TextBox 2">
            <a:extLst>
              <a:ext uri="{FF2B5EF4-FFF2-40B4-BE49-F238E27FC236}">
                <a16:creationId xmlns:a16="http://schemas.microsoft.com/office/drawing/2014/main" id="{B235A66E-AF54-4145-B4DC-E0707FB963D5}"/>
              </a:ext>
            </a:extLst>
          </p:cNvPr>
          <p:cNvSpPr txBox="1"/>
          <p:nvPr/>
        </p:nvSpPr>
        <p:spPr>
          <a:xfrm>
            <a:off x="609091" y="914400"/>
            <a:ext cx="4267200" cy="523220"/>
          </a:xfrm>
          <a:prstGeom prst="rect">
            <a:avLst/>
          </a:prstGeom>
          <a:noFill/>
        </p:spPr>
        <p:txBody>
          <a:bodyPr wrap="square" rtlCol="0">
            <a:spAutoFit/>
          </a:bodyPr>
          <a:lstStyle/>
          <a:p>
            <a:r>
              <a:rPr lang="en-US" sz="2800" dirty="0"/>
              <a:t>Data access layer UML:</a:t>
            </a:r>
          </a:p>
        </p:txBody>
      </p:sp>
      <p:pic>
        <p:nvPicPr>
          <p:cNvPr id="5" name="Picture 4" descr="Diagram&#10;&#10;Description automatically generated">
            <a:extLst>
              <a:ext uri="{FF2B5EF4-FFF2-40B4-BE49-F238E27FC236}">
                <a16:creationId xmlns:a16="http://schemas.microsoft.com/office/drawing/2014/main" id="{41417283-8160-4ECC-8F63-D4DCD80110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16" y="1496862"/>
            <a:ext cx="12192000" cy="5099766"/>
          </a:xfrm>
          <a:prstGeom prst="rect">
            <a:avLst/>
          </a:prstGeom>
        </p:spPr>
      </p:pic>
    </p:spTree>
    <p:extLst>
      <p:ext uri="{BB962C8B-B14F-4D97-AF65-F5344CB8AC3E}">
        <p14:creationId xmlns:p14="http://schemas.microsoft.com/office/powerpoint/2010/main" val="18024555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95EAF-C5F9-4A86-A981-E26E0A406B90}"/>
              </a:ext>
            </a:extLst>
          </p:cNvPr>
          <p:cNvSpPr>
            <a:spLocks noGrp="1"/>
          </p:cNvSpPr>
          <p:nvPr>
            <p:ph type="title"/>
          </p:nvPr>
        </p:nvSpPr>
        <p:spPr>
          <a:xfrm>
            <a:off x="609091" y="209753"/>
            <a:ext cx="10973816" cy="553998"/>
          </a:xfrm>
        </p:spPr>
        <p:txBody>
          <a:bodyPr/>
          <a:lstStyle/>
          <a:p>
            <a:r>
              <a:rPr lang="en-US" dirty="0"/>
              <a:t>Desktop Application Cont.</a:t>
            </a:r>
          </a:p>
        </p:txBody>
      </p:sp>
      <p:sp>
        <p:nvSpPr>
          <p:cNvPr id="3" name="Text Placeholder 2">
            <a:extLst>
              <a:ext uri="{FF2B5EF4-FFF2-40B4-BE49-F238E27FC236}">
                <a16:creationId xmlns:a16="http://schemas.microsoft.com/office/drawing/2014/main" id="{88129965-512D-41B0-8E28-D8F2C2C6B19A}"/>
              </a:ext>
            </a:extLst>
          </p:cNvPr>
          <p:cNvSpPr>
            <a:spLocks noGrp="1"/>
          </p:cNvSpPr>
          <p:nvPr>
            <p:ph type="body" idx="1"/>
          </p:nvPr>
        </p:nvSpPr>
        <p:spPr>
          <a:xfrm>
            <a:off x="609091" y="1764071"/>
            <a:ext cx="5908802" cy="430887"/>
          </a:xfrm>
        </p:spPr>
        <p:txBody>
          <a:bodyPr/>
          <a:lstStyle/>
          <a:p>
            <a:r>
              <a:rPr lang="en-US" sz="2800" dirty="0"/>
              <a:t>Business layer: </a:t>
            </a:r>
          </a:p>
        </p:txBody>
      </p:sp>
      <p:sp>
        <p:nvSpPr>
          <p:cNvPr id="4" name="Rectangle 3">
            <a:extLst>
              <a:ext uri="{FF2B5EF4-FFF2-40B4-BE49-F238E27FC236}">
                <a16:creationId xmlns:a16="http://schemas.microsoft.com/office/drawing/2014/main" id="{356472CC-D571-4C0F-BC88-9DBCC1BFB4B0}"/>
              </a:ext>
            </a:extLst>
          </p:cNvPr>
          <p:cNvSpPr/>
          <p:nvPr/>
        </p:nvSpPr>
        <p:spPr>
          <a:xfrm>
            <a:off x="7620507" y="2590800"/>
            <a:ext cx="4267200" cy="1676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2397E4D-5E2E-4C92-AB37-7BE75F9651F8}"/>
              </a:ext>
            </a:extLst>
          </p:cNvPr>
          <p:cNvSpPr txBox="1"/>
          <p:nvPr/>
        </p:nvSpPr>
        <p:spPr>
          <a:xfrm>
            <a:off x="7925307" y="2705725"/>
            <a:ext cx="3657600" cy="1446550"/>
          </a:xfrm>
          <a:prstGeom prst="rect">
            <a:avLst/>
          </a:prstGeom>
          <a:noFill/>
        </p:spPr>
        <p:txBody>
          <a:bodyPr wrap="square" rtlCol="0">
            <a:spAutoFit/>
          </a:bodyPr>
          <a:lstStyle/>
          <a:p>
            <a:pPr algn="ctr"/>
            <a:r>
              <a:rPr lang="en-US" sz="4400" dirty="0"/>
              <a:t>Business</a:t>
            </a:r>
          </a:p>
          <a:p>
            <a:pPr algn="ctr"/>
            <a:r>
              <a:rPr lang="en-US" sz="4400" dirty="0"/>
              <a:t>Layer</a:t>
            </a:r>
          </a:p>
        </p:txBody>
      </p:sp>
      <p:cxnSp>
        <p:nvCxnSpPr>
          <p:cNvPr id="10" name="Straight Arrow Connector 9">
            <a:extLst>
              <a:ext uri="{FF2B5EF4-FFF2-40B4-BE49-F238E27FC236}">
                <a16:creationId xmlns:a16="http://schemas.microsoft.com/office/drawing/2014/main" id="{CBCD4CCA-81E4-41BD-BF8B-96F8AD6A545D}"/>
              </a:ext>
            </a:extLst>
          </p:cNvPr>
          <p:cNvCxnSpPr>
            <a:cxnSpLocks/>
          </p:cNvCxnSpPr>
          <p:nvPr/>
        </p:nvCxnSpPr>
        <p:spPr>
          <a:xfrm>
            <a:off x="5398192" y="3423368"/>
            <a:ext cx="1841315"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49258B4D-6734-4AF3-AC30-03FE44AFA983}"/>
                  </a:ext>
                </a:extLst>
              </p:cNvPr>
              <p:cNvGraphicFramePr>
                <a:graphicFrameLocks noChangeAspect="1"/>
              </p:cNvGraphicFramePr>
              <p:nvPr>
                <p:extLst>
                  <p:ext uri="{D42A27DB-BD31-4B8C-83A1-F6EECF244321}">
                    <p14:modId xmlns:p14="http://schemas.microsoft.com/office/powerpoint/2010/main" val="3188428196"/>
                  </p:ext>
                </p:extLst>
              </p:nvPr>
            </p:nvGraphicFramePr>
            <p:xfrm>
              <a:off x="2642097" y="2018569"/>
              <a:ext cx="2756095" cy="2832125"/>
            </p:xfrm>
            <a:graphic>
              <a:graphicData uri="http://schemas.microsoft.com/office/drawing/2017/model3d">
                <am3d:model3d r:embed="rId2">
                  <am3d:spPr>
                    <a:xfrm>
                      <a:off x="0" y="0"/>
                      <a:ext cx="2756095" cy="2832125"/>
                    </a:xfrm>
                    <a:prstGeom prst="rect">
                      <a:avLst/>
                    </a:prstGeom>
                  </am3d:spPr>
                  <am3d:camera>
                    <am3d:pos x="0" y="0" z="72526305"/>
                    <am3d:up dx="0" dy="36000000" dz="0"/>
                    <am3d:lookAt x="0" y="0" z="0"/>
                    <am3d:perspective fov="2700000"/>
                  </am3d:camera>
                  <am3d:trans>
                    <am3d:meterPerModelUnit n="4720" d="1000000"/>
                    <am3d:preTrans dx="0" dy="-18000000" dz="0"/>
                    <am3d:scale>
                      <am3d:sx n="1000000" d="1000000"/>
                      <am3d:sy n="1000000" d="1000000"/>
                      <am3d:sz n="1000000" d="1000000"/>
                    </am3d:scale>
                    <am3d:rot ax="9492139" ay="-1860376" az="-10101551"/>
                    <am3d:postTrans dx="0" dy="0" dz="0"/>
                  </am3d:trans>
                  <am3d:raster rName="Office3DRenderer" rVer="16.0.8326">
                    <am3d:blip r:embed="rId3"/>
                  </am3d:raster>
                  <am3d:objViewport viewportSz="40296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49258B4D-6734-4AF3-AC30-03FE44AFA983}"/>
                  </a:ext>
                </a:extLst>
              </p:cNvPr>
              <p:cNvPicPr>
                <a:picLocks noGrp="1" noRot="1" noChangeAspect="1" noMove="1" noResize="1" noEditPoints="1" noAdjustHandles="1" noChangeArrowheads="1" noChangeShapeType="1" noCrop="1"/>
              </p:cNvPicPr>
              <p:nvPr/>
            </p:nvPicPr>
            <p:blipFill>
              <a:blip r:embed="rId3"/>
              <a:stretch>
                <a:fillRect/>
              </a:stretch>
            </p:blipFill>
            <p:spPr>
              <a:xfrm>
                <a:off x="2642097" y="2018569"/>
                <a:ext cx="2756095" cy="2832125"/>
              </a:xfrm>
              <a:prstGeom prst="rect">
                <a:avLst/>
              </a:prstGeom>
            </p:spPr>
          </p:pic>
        </mc:Fallback>
      </mc:AlternateContent>
    </p:spTree>
    <p:extLst>
      <p:ext uri="{BB962C8B-B14F-4D97-AF65-F5344CB8AC3E}">
        <p14:creationId xmlns:p14="http://schemas.microsoft.com/office/powerpoint/2010/main" val="23203110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47BF9-97BD-46AE-985D-CA0381990B86}"/>
              </a:ext>
            </a:extLst>
          </p:cNvPr>
          <p:cNvSpPr>
            <a:spLocks noGrp="1"/>
          </p:cNvSpPr>
          <p:nvPr>
            <p:ph type="title"/>
          </p:nvPr>
        </p:nvSpPr>
        <p:spPr>
          <a:xfrm>
            <a:off x="609091" y="209753"/>
            <a:ext cx="10973816" cy="553998"/>
          </a:xfrm>
        </p:spPr>
        <p:txBody>
          <a:bodyPr/>
          <a:lstStyle/>
          <a:p>
            <a:r>
              <a:rPr lang="en-US" dirty="0"/>
              <a:t>Desktop Application Cont.</a:t>
            </a:r>
          </a:p>
        </p:txBody>
      </p:sp>
      <p:sp>
        <p:nvSpPr>
          <p:cNvPr id="3" name="Text Placeholder 2">
            <a:extLst>
              <a:ext uri="{FF2B5EF4-FFF2-40B4-BE49-F238E27FC236}">
                <a16:creationId xmlns:a16="http://schemas.microsoft.com/office/drawing/2014/main" id="{2E50860E-1FFC-428A-AA02-C2C3A9F86204}"/>
              </a:ext>
            </a:extLst>
          </p:cNvPr>
          <p:cNvSpPr>
            <a:spLocks noGrp="1"/>
          </p:cNvSpPr>
          <p:nvPr>
            <p:ph type="body" idx="1"/>
          </p:nvPr>
        </p:nvSpPr>
        <p:spPr>
          <a:xfrm>
            <a:off x="762000" y="1371600"/>
            <a:ext cx="5908802" cy="492443"/>
          </a:xfrm>
        </p:spPr>
        <p:txBody>
          <a:bodyPr/>
          <a:lstStyle/>
          <a:p>
            <a:r>
              <a:rPr lang="en-US" sz="3200" dirty="0"/>
              <a:t>Business Layer UML:</a:t>
            </a:r>
          </a:p>
        </p:txBody>
      </p:sp>
      <p:pic>
        <p:nvPicPr>
          <p:cNvPr id="7" name="Picture 6" descr="Diagram&#10;&#10;Description automatically generated">
            <a:extLst>
              <a:ext uri="{FF2B5EF4-FFF2-40B4-BE49-F238E27FC236}">
                <a16:creationId xmlns:a16="http://schemas.microsoft.com/office/drawing/2014/main" id="{1D653223-B3E8-4B06-8934-CE6E40CC8A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912544"/>
            <a:ext cx="12192000" cy="2559108"/>
          </a:xfrm>
          <a:prstGeom prst="rect">
            <a:avLst/>
          </a:prstGeom>
        </p:spPr>
      </p:pic>
    </p:spTree>
    <p:extLst>
      <p:ext uri="{BB962C8B-B14F-4D97-AF65-F5344CB8AC3E}">
        <p14:creationId xmlns:p14="http://schemas.microsoft.com/office/powerpoint/2010/main" val="3758719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94A25-99E7-4E3A-AFCD-A705C8F6B92C}"/>
              </a:ext>
            </a:extLst>
          </p:cNvPr>
          <p:cNvSpPr>
            <a:spLocks noGrp="1"/>
          </p:cNvSpPr>
          <p:nvPr>
            <p:ph type="title"/>
          </p:nvPr>
        </p:nvSpPr>
        <p:spPr>
          <a:xfrm>
            <a:off x="609091" y="209753"/>
            <a:ext cx="10973816" cy="553998"/>
          </a:xfrm>
        </p:spPr>
        <p:txBody>
          <a:bodyPr/>
          <a:lstStyle/>
          <a:p>
            <a:r>
              <a:rPr lang="en-US" dirty="0"/>
              <a:t>Desktop Application Cont.</a:t>
            </a:r>
          </a:p>
        </p:txBody>
      </p:sp>
      <p:sp>
        <p:nvSpPr>
          <p:cNvPr id="3" name="Text Placeholder 2">
            <a:extLst>
              <a:ext uri="{FF2B5EF4-FFF2-40B4-BE49-F238E27FC236}">
                <a16:creationId xmlns:a16="http://schemas.microsoft.com/office/drawing/2014/main" id="{5BE62115-A7CC-470B-BEC4-F8D331362AF4}"/>
              </a:ext>
            </a:extLst>
          </p:cNvPr>
          <p:cNvSpPr>
            <a:spLocks noGrp="1"/>
          </p:cNvSpPr>
          <p:nvPr>
            <p:ph type="body" idx="1"/>
          </p:nvPr>
        </p:nvSpPr>
        <p:spPr>
          <a:xfrm>
            <a:off x="645962" y="1447800"/>
            <a:ext cx="5908802" cy="492443"/>
          </a:xfrm>
        </p:spPr>
        <p:txBody>
          <a:bodyPr/>
          <a:lstStyle/>
          <a:p>
            <a:r>
              <a:rPr lang="en-US" sz="3200" dirty="0">
                <a:latin typeface="Arial" panose="020B0604020202020204" pitchFamily="34" charset="0"/>
                <a:cs typeface="Arial" panose="020B0604020202020204" pitchFamily="34" charset="0"/>
              </a:rPr>
              <a:t>Application layer:</a:t>
            </a:r>
          </a:p>
        </p:txBody>
      </p:sp>
      <p:sp>
        <p:nvSpPr>
          <p:cNvPr id="4" name="Rectangle 3">
            <a:extLst>
              <a:ext uri="{FF2B5EF4-FFF2-40B4-BE49-F238E27FC236}">
                <a16:creationId xmlns:a16="http://schemas.microsoft.com/office/drawing/2014/main" id="{D75B2ED5-5E71-4370-8BC2-6D8248D69D23}"/>
              </a:ext>
            </a:extLst>
          </p:cNvPr>
          <p:cNvSpPr/>
          <p:nvPr/>
        </p:nvSpPr>
        <p:spPr>
          <a:xfrm>
            <a:off x="7323081" y="3299408"/>
            <a:ext cx="4267200" cy="1676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277AFB4-7312-47E5-92F1-8BF429C4569E}"/>
              </a:ext>
            </a:extLst>
          </p:cNvPr>
          <p:cNvSpPr txBox="1"/>
          <p:nvPr/>
        </p:nvSpPr>
        <p:spPr>
          <a:xfrm>
            <a:off x="7625423" y="3429000"/>
            <a:ext cx="3657600" cy="1446550"/>
          </a:xfrm>
          <a:prstGeom prst="rect">
            <a:avLst/>
          </a:prstGeom>
          <a:noFill/>
        </p:spPr>
        <p:txBody>
          <a:bodyPr wrap="square" rtlCol="0">
            <a:spAutoFit/>
          </a:bodyPr>
          <a:lstStyle/>
          <a:p>
            <a:pPr algn="ctr"/>
            <a:r>
              <a:rPr lang="en-US" sz="4400" dirty="0"/>
              <a:t>Application </a:t>
            </a:r>
          </a:p>
          <a:p>
            <a:pPr algn="ctr"/>
            <a:r>
              <a:rPr lang="en-US" sz="4400" dirty="0"/>
              <a:t>Layer</a:t>
            </a:r>
          </a:p>
        </p:txBody>
      </p:sp>
      <p:sp>
        <p:nvSpPr>
          <p:cNvPr id="9" name="Rectangle 8">
            <a:extLst>
              <a:ext uri="{FF2B5EF4-FFF2-40B4-BE49-F238E27FC236}">
                <a16:creationId xmlns:a16="http://schemas.microsoft.com/office/drawing/2014/main" id="{D6D91A3C-4386-4B07-9EBA-A6D13B814933}"/>
              </a:ext>
            </a:extLst>
          </p:cNvPr>
          <p:cNvSpPr/>
          <p:nvPr/>
        </p:nvSpPr>
        <p:spPr>
          <a:xfrm>
            <a:off x="1928518" y="3571789"/>
            <a:ext cx="3343690" cy="131359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5F910E6-CA78-4424-BB08-CC8E51848516}"/>
              </a:ext>
            </a:extLst>
          </p:cNvPr>
          <p:cNvSpPr txBox="1"/>
          <p:nvPr/>
        </p:nvSpPr>
        <p:spPr>
          <a:xfrm>
            <a:off x="1771563" y="3843864"/>
            <a:ext cx="3657600" cy="769441"/>
          </a:xfrm>
          <a:prstGeom prst="rect">
            <a:avLst/>
          </a:prstGeom>
          <a:noFill/>
        </p:spPr>
        <p:txBody>
          <a:bodyPr wrap="square" rtlCol="0">
            <a:spAutoFit/>
          </a:bodyPr>
          <a:lstStyle/>
          <a:p>
            <a:pPr algn="ctr"/>
            <a:r>
              <a:rPr lang="en-US" sz="4400" dirty="0"/>
              <a:t>Frontend</a:t>
            </a:r>
          </a:p>
        </p:txBody>
      </p:sp>
      <p:cxnSp>
        <p:nvCxnSpPr>
          <p:cNvPr id="11" name="Straight Arrow Connector 10">
            <a:extLst>
              <a:ext uri="{FF2B5EF4-FFF2-40B4-BE49-F238E27FC236}">
                <a16:creationId xmlns:a16="http://schemas.microsoft.com/office/drawing/2014/main" id="{16795F21-BC6E-450C-8427-5F07E32CA2D9}"/>
              </a:ext>
            </a:extLst>
          </p:cNvPr>
          <p:cNvCxnSpPr>
            <a:cxnSpLocks/>
          </p:cNvCxnSpPr>
          <p:nvPr/>
        </p:nvCxnSpPr>
        <p:spPr>
          <a:xfrm>
            <a:off x="5429163" y="4191000"/>
            <a:ext cx="1841315"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529847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EA60C-9213-4C54-97EE-C5ACBD3B34D2}"/>
              </a:ext>
            </a:extLst>
          </p:cNvPr>
          <p:cNvSpPr>
            <a:spLocks noGrp="1"/>
          </p:cNvSpPr>
          <p:nvPr>
            <p:ph type="title"/>
          </p:nvPr>
        </p:nvSpPr>
        <p:spPr>
          <a:xfrm>
            <a:off x="609091" y="209753"/>
            <a:ext cx="10973816" cy="553998"/>
          </a:xfrm>
        </p:spPr>
        <p:txBody>
          <a:bodyPr/>
          <a:lstStyle/>
          <a:p>
            <a:r>
              <a:rPr lang="en-US" dirty="0"/>
              <a:t>Desktop Application Cont.</a:t>
            </a:r>
          </a:p>
        </p:txBody>
      </p:sp>
      <p:sp>
        <p:nvSpPr>
          <p:cNvPr id="3" name="Text Placeholder 2">
            <a:extLst>
              <a:ext uri="{FF2B5EF4-FFF2-40B4-BE49-F238E27FC236}">
                <a16:creationId xmlns:a16="http://schemas.microsoft.com/office/drawing/2014/main" id="{B4F1E55A-0897-4A43-906E-A457AD53F3D0}"/>
              </a:ext>
            </a:extLst>
          </p:cNvPr>
          <p:cNvSpPr>
            <a:spLocks noGrp="1"/>
          </p:cNvSpPr>
          <p:nvPr>
            <p:ph type="body" idx="1"/>
          </p:nvPr>
        </p:nvSpPr>
        <p:spPr>
          <a:xfrm>
            <a:off x="609091" y="1524000"/>
            <a:ext cx="5908802" cy="2863413"/>
          </a:xfrm>
        </p:spPr>
        <p:txBody>
          <a:bodyPr/>
          <a:lstStyle/>
          <a:p>
            <a:pPr>
              <a:lnSpc>
                <a:spcPct val="150000"/>
              </a:lnSpc>
            </a:pPr>
            <a:r>
              <a:rPr lang="en-US" sz="3200" dirty="0"/>
              <a:t>Application Threads:</a:t>
            </a:r>
          </a:p>
          <a:p>
            <a:pPr marL="457200" indent="-457200">
              <a:lnSpc>
                <a:spcPct val="150000"/>
              </a:lnSpc>
              <a:buFontTx/>
              <a:buChar char="-"/>
            </a:pPr>
            <a:r>
              <a:rPr lang="en-US" sz="3200" dirty="0"/>
              <a:t>Main Thread</a:t>
            </a:r>
          </a:p>
          <a:p>
            <a:pPr marL="457200" indent="-457200">
              <a:lnSpc>
                <a:spcPct val="150000"/>
              </a:lnSpc>
              <a:buFontTx/>
              <a:buChar char="-"/>
            </a:pPr>
            <a:r>
              <a:rPr lang="en-US" sz="3200" dirty="0"/>
              <a:t>Internet check thread</a:t>
            </a:r>
          </a:p>
          <a:p>
            <a:pPr marL="457200" indent="-457200">
              <a:lnSpc>
                <a:spcPct val="150000"/>
              </a:lnSpc>
              <a:buFontTx/>
              <a:buChar char="-"/>
            </a:pPr>
            <a:r>
              <a:rPr lang="en-US" sz="3200" dirty="0"/>
              <a:t>Mount communication thread</a:t>
            </a:r>
          </a:p>
        </p:txBody>
      </p:sp>
    </p:spTree>
    <p:extLst>
      <p:ext uri="{BB962C8B-B14F-4D97-AF65-F5344CB8AC3E}">
        <p14:creationId xmlns:p14="http://schemas.microsoft.com/office/powerpoint/2010/main" val="28984925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C5F40-D9F1-40FF-9197-8463BB199062}"/>
              </a:ext>
            </a:extLst>
          </p:cNvPr>
          <p:cNvSpPr>
            <a:spLocks noGrp="1"/>
          </p:cNvSpPr>
          <p:nvPr>
            <p:ph type="title"/>
          </p:nvPr>
        </p:nvSpPr>
        <p:spPr>
          <a:xfrm>
            <a:off x="609091" y="209753"/>
            <a:ext cx="10973816" cy="553998"/>
          </a:xfrm>
        </p:spPr>
        <p:txBody>
          <a:bodyPr/>
          <a:lstStyle/>
          <a:p>
            <a:r>
              <a:rPr lang="en-US" dirty="0"/>
              <a:t>Desktop Application Cont.</a:t>
            </a:r>
          </a:p>
        </p:txBody>
      </p:sp>
      <p:pic>
        <p:nvPicPr>
          <p:cNvPr id="7" name="Picture 6" descr="Icon&#10;&#10;Description automatically generated with medium confidence">
            <a:extLst>
              <a:ext uri="{FF2B5EF4-FFF2-40B4-BE49-F238E27FC236}">
                <a16:creationId xmlns:a16="http://schemas.microsoft.com/office/drawing/2014/main" id="{66BBCA77-2F2C-4FD9-A46F-C0047B886F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38335" y="1314247"/>
            <a:ext cx="5334000" cy="5334000"/>
          </a:xfrm>
          <a:prstGeom prst="rect">
            <a:avLst/>
          </a:prstGeom>
        </p:spPr>
      </p:pic>
      <p:sp>
        <p:nvSpPr>
          <p:cNvPr id="3" name="Text Placeholder 2">
            <a:extLst>
              <a:ext uri="{FF2B5EF4-FFF2-40B4-BE49-F238E27FC236}">
                <a16:creationId xmlns:a16="http://schemas.microsoft.com/office/drawing/2014/main" id="{43A113AC-4681-49E6-93BF-1072B3D87A94}"/>
              </a:ext>
            </a:extLst>
          </p:cNvPr>
          <p:cNvSpPr>
            <a:spLocks noGrp="1"/>
          </p:cNvSpPr>
          <p:nvPr>
            <p:ph type="body" idx="1"/>
          </p:nvPr>
        </p:nvSpPr>
        <p:spPr>
          <a:xfrm>
            <a:off x="609090" y="1524000"/>
            <a:ext cx="6096509" cy="4308872"/>
          </a:xfrm>
        </p:spPr>
        <p:txBody>
          <a:bodyPr/>
          <a:lstStyle/>
          <a:p>
            <a:r>
              <a:rPr lang="en-US" dirty="0"/>
              <a:t>2.    Application frontend.</a:t>
            </a:r>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a:lnSpc>
                <a:spcPct val="150000"/>
              </a:lnSpc>
            </a:pPr>
            <a:endParaRPr lang="en-US" dirty="0"/>
          </a:p>
          <a:p>
            <a:pPr>
              <a:lnSpc>
                <a:spcPct val="150000"/>
              </a:lnSpc>
            </a:pPr>
            <a:r>
              <a:rPr lang="en-US" dirty="0"/>
              <a:t>The Frontend will enable the user to perform the following actions on Sky Guide database:</a:t>
            </a:r>
          </a:p>
          <a:p>
            <a:pPr>
              <a:lnSpc>
                <a:spcPct val="150000"/>
              </a:lnSpc>
            </a:pPr>
            <a:r>
              <a:rPr lang="en-US" dirty="0"/>
              <a:t>- Search for a celestial object by name.</a:t>
            </a:r>
          </a:p>
          <a:p>
            <a:pPr>
              <a:lnSpc>
                <a:spcPct val="150000"/>
              </a:lnSpc>
            </a:pPr>
            <a:r>
              <a:rPr lang="en-US" dirty="0"/>
              <a:t>- Explore specific coordinates.</a:t>
            </a:r>
          </a:p>
          <a:p>
            <a:pPr>
              <a:lnSpc>
                <a:spcPct val="150000"/>
              </a:lnSpc>
            </a:pPr>
            <a:r>
              <a:rPr lang="en-US" dirty="0"/>
              <a:t>- Add a new celestial object to the database.</a:t>
            </a:r>
          </a:p>
          <a:p>
            <a:r>
              <a:rPr lang="en-US" dirty="0"/>
              <a:t>	</a:t>
            </a:r>
          </a:p>
        </p:txBody>
      </p:sp>
    </p:spTree>
    <p:extLst>
      <p:ext uri="{BB962C8B-B14F-4D97-AF65-F5344CB8AC3E}">
        <p14:creationId xmlns:p14="http://schemas.microsoft.com/office/powerpoint/2010/main" val="11618610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41CE2-80A5-46B7-B49B-56BAB09FDA46}"/>
              </a:ext>
            </a:extLst>
          </p:cNvPr>
          <p:cNvSpPr>
            <a:spLocks noGrp="1"/>
          </p:cNvSpPr>
          <p:nvPr>
            <p:ph type="title"/>
          </p:nvPr>
        </p:nvSpPr>
        <p:spPr>
          <a:xfrm>
            <a:off x="609091" y="209753"/>
            <a:ext cx="10973816" cy="553998"/>
          </a:xfrm>
        </p:spPr>
        <p:txBody>
          <a:bodyPr/>
          <a:lstStyle/>
          <a:p>
            <a:r>
              <a:rPr lang="en-US" dirty="0"/>
              <a:t>Physical Device</a:t>
            </a:r>
          </a:p>
        </p:txBody>
      </p:sp>
      <p:pic>
        <p:nvPicPr>
          <p:cNvPr id="5" name="Picture 4" descr="A picture containing text, electronics, circuit&#10;&#10;Description automatically generated">
            <a:extLst>
              <a:ext uri="{FF2B5EF4-FFF2-40B4-BE49-F238E27FC236}">
                <a16:creationId xmlns:a16="http://schemas.microsoft.com/office/drawing/2014/main" id="{3CBC169E-C190-4463-90AE-08ACE809AF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0134" y="3641082"/>
            <a:ext cx="3981866" cy="2516539"/>
          </a:xfrm>
          <a:prstGeom prst="rect">
            <a:avLst/>
          </a:prstGeom>
        </p:spPr>
      </p:pic>
      <p:sp>
        <p:nvSpPr>
          <p:cNvPr id="3" name="Text Placeholder 2">
            <a:extLst>
              <a:ext uri="{FF2B5EF4-FFF2-40B4-BE49-F238E27FC236}">
                <a16:creationId xmlns:a16="http://schemas.microsoft.com/office/drawing/2014/main" id="{FCE4C235-80EF-4A90-932A-0BCE419B4D96}"/>
              </a:ext>
            </a:extLst>
          </p:cNvPr>
          <p:cNvSpPr>
            <a:spLocks noGrp="1"/>
          </p:cNvSpPr>
          <p:nvPr>
            <p:ph type="body" idx="1"/>
          </p:nvPr>
        </p:nvSpPr>
        <p:spPr>
          <a:xfrm>
            <a:off x="609091" y="1295400"/>
            <a:ext cx="5908802" cy="307777"/>
          </a:xfrm>
        </p:spPr>
        <p:txBody>
          <a:bodyPr/>
          <a:lstStyle/>
          <a:p>
            <a:r>
              <a:rPr lang="en-US" dirty="0"/>
              <a:t>Used components:</a:t>
            </a:r>
          </a:p>
        </p:txBody>
      </p:sp>
      <p:pic>
        <p:nvPicPr>
          <p:cNvPr id="9" name="Picture 8" descr="A close-up of a game controller&#10;&#10;Description automatically generated with low confidence">
            <a:extLst>
              <a:ext uri="{FF2B5EF4-FFF2-40B4-BE49-F238E27FC236}">
                <a16:creationId xmlns:a16="http://schemas.microsoft.com/office/drawing/2014/main" id="{190B7E66-6DA1-4982-AC0C-10B5A46F02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7286" y="3641082"/>
            <a:ext cx="3226030" cy="2761224"/>
          </a:xfrm>
          <a:prstGeom prst="rect">
            <a:avLst/>
          </a:prstGeom>
        </p:spPr>
      </p:pic>
      <p:pic>
        <p:nvPicPr>
          <p:cNvPr id="7" name="Picture 6" descr="A picture containing electronics, circuit&#10;&#10;Description automatically generated">
            <a:extLst>
              <a:ext uri="{FF2B5EF4-FFF2-40B4-BE49-F238E27FC236}">
                <a16:creationId xmlns:a16="http://schemas.microsoft.com/office/drawing/2014/main" id="{7CCD8165-1014-4752-BFEF-AC05A2A780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992" y="3560621"/>
            <a:ext cx="3173361" cy="3173361"/>
          </a:xfrm>
          <a:prstGeom prst="rect">
            <a:avLst/>
          </a:prstGeom>
        </p:spPr>
      </p:pic>
      <p:pic>
        <p:nvPicPr>
          <p:cNvPr id="11" name="Picture 10" descr="A picture containing electronics, circuit&#10;&#10;Description automatically generated">
            <a:extLst>
              <a:ext uri="{FF2B5EF4-FFF2-40B4-BE49-F238E27FC236}">
                <a16:creationId xmlns:a16="http://schemas.microsoft.com/office/drawing/2014/main" id="{C96B09E1-B18F-479F-977B-EDB48D4DC70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04107" y="512621"/>
            <a:ext cx="3048000" cy="3048000"/>
          </a:xfrm>
          <a:prstGeom prst="rect">
            <a:avLst/>
          </a:prstGeom>
        </p:spPr>
      </p:pic>
      <p:pic>
        <p:nvPicPr>
          <p:cNvPr id="13" name="Picture 12" descr="Diagram&#10;&#10;Description automatically generated with low confidence">
            <a:extLst>
              <a:ext uri="{FF2B5EF4-FFF2-40B4-BE49-F238E27FC236}">
                <a16:creationId xmlns:a16="http://schemas.microsoft.com/office/drawing/2014/main" id="{36504BF4-332D-4259-9181-2024C24512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06705" y="637543"/>
            <a:ext cx="2664728" cy="2664728"/>
          </a:xfrm>
          <a:prstGeom prst="rect">
            <a:avLst/>
          </a:prstGeom>
        </p:spPr>
      </p:pic>
      <p:sp>
        <p:nvSpPr>
          <p:cNvPr id="14" name="TextBox 13">
            <a:extLst>
              <a:ext uri="{FF2B5EF4-FFF2-40B4-BE49-F238E27FC236}">
                <a16:creationId xmlns:a16="http://schemas.microsoft.com/office/drawing/2014/main" id="{83515BA1-2190-4860-B735-859D140B0AAC}"/>
              </a:ext>
            </a:extLst>
          </p:cNvPr>
          <p:cNvSpPr txBox="1"/>
          <p:nvPr/>
        </p:nvSpPr>
        <p:spPr>
          <a:xfrm>
            <a:off x="1137382" y="6157621"/>
            <a:ext cx="10973816" cy="369332"/>
          </a:xfrm>
          <a:prstGeom prst="rect">
            <a:avLst/>
          </a:prstGeom>
          <a:noFill/>
        </p:spPr>
        <p:txBody>
          <a:bodyPr wrap="square" rtlCol="0">
            <a:spAutoFit/>
          </a:bodyPr>
          <a:lstStyle/>
          <a:p>
            <a:r>
              <a:rPr lang="en-US" dirty="0"/>
              <a:t>HC-05                                                               MPU6050                                                                         Arduino Uno</a:t>
            </a:r>
          </a:p>
        </p:txBody>
      </p:sp>
      <p:sp>
        <p:nvSpPr>
          <p:cNvPr id="15" name="TextBox 14">
            <a:extLst>
              <a:ext uri="{FF2B5EF4-FFF2-40B4-BE49-F238E27FC236}">
                <a16:creationId xmlns:a16="http://schemas.microsoft.com/office/drawing/2014/main" id="{F2CBD9D5-ABD9-46BC-B9FA-E35A3D241904}"/>
              </a:ext>
            </a:extLst>
          </p:cNvPr>
          <p:cNvSpPr txBox="1"/>
          <p:nvPr/>
        </p:nvSpPr>
        <p:spPr>
          <a:xfrm>
            <a:off x="5166852" y="3207719"/>
            <a:ext cx="7010400" cy="369332"/>
          </a:xfrm>
          <a:prstGeom prst="rect">
            <a:avLst/>
          </a:prstGeom>
          <a:noFill/>
        </p:spPr>
        <p:txBody>
          <a:bodyPr wrap="square" rtlCol="0">
            <a:spAutoFit/>
          </a:bodyPr>
          <a:lstStyle/>
          <a:p>
            <a:r>
              <a:rPr lang="en-US" dirty="0"/>
              <a:t>                   28BYJ-48                                                     ULN2003</a:t>
            </a:r>
          </a:p>
        </p:txBody>
      </p:sp>
    </p:spTree>
    <p:extLst>
      <p:ext uri="{BB962C8B-B14F-4D97-AF65-F5344CB8AC3E}">
        <p14:creationId xmlns:p14="http://schemas.microsoft.com/office/powerpoint/2010/main" val="8835965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4C66D-0145-4564-926C-C1A7227A2232}"/>
              </a:ext>
            </a:extLst>
          </p:cNvPr>
          <p:cNvSpPr>
            <a:spLocks noGrp="1"/>
          </p:cNvSpPr>
          <p:nvPr>
            <p:ph type="title"/>
          </p:nvPr>
        </p:nvSpPr>
        <p:spPr>
          <a:xfrm>
            <a:off x="609091" y="209753"/>
            <a:ext cx="10973816" cy="553998"/>
          </a:xfrm>
        </p:spPr>
        <p:txBody>
          <a:bodyPr/>
          <a:lstStyle/>
          <a:p>
            <a:r>
              <a:rPr lang="en-US" dirty="0"/>
              <a:t>Physical Device Cont.</a:t>
            </a:r>
          </a:p>
        </p:txBody>
      </p:sp>
      <p:sp>
        <p:nvSpPr>
          <p:cNvPr id="3" name="Text Placeholder 2">
            <a:extLst>
              <a:ext uri="{FF2B5EF4-FFF2-40B4-BE49-F238E27FC236}">
                <a16:creationId xmlns:a16="http://schemas.microsoft.com/office/drawing/2014/main" id="{6AE0DEBD-C9FF-4592-BDA3-59CAEDC4EF61}"/>
              </a:ext>
            </a:extLst>
          </p:cNvPr>
          <p:cNvSpPr>
            <a:spLocks noGrp="1"/>
          </p:cNvSpPr>
          <p:nvPr>
            <p:ph type="body" idx="1"/>
          </p:nvPr>
        </p:nvSpPr>
        <p:spPr>
          <a:xfrm>
            <a:off x="606633" y="1371600"/>
            <a:ext cx="5908802" cy="430887"/>
          </a:xfrm>
        </p:spPr>
        <p:txBody>
          <a:bodyPr/>
          <a:lstStyle/>
          <a:p>
            <a:r>
              <a:rPr lang="en-US" sz="2800" dirty="0"/>
              <a:t>Firmware logic: Master</a:t>
            </a:r>
          </a:p>
        </p:txBody>
      </p:sp>
      <p:sp>
        <p:nvSpPr>
          <p:cNvPr id="5" name="Rectangle 4">
            <a:extLst>
              <a:ext uri="{FF2B5EF4-FFF2-40B4-BE49-F238E27FC236}">
                <a16:creationId xmlns:a16="http://schemas.microsoft.com/office/drawing/2014/main" id="{E435845F-A358-4E6C-BA51-2B3723680DC6}"/>
              </a:ext>
            </a:extLst>
          </p:cNvPr>
          <p:cNvSpPr/>
          <p:nvPr/>
        </p:nvSpPr>
        <p:spPr>
          <a:xfrm>
            <a:off x="9291875" y="3374194"/>
            <a:ext cx="2506720" cy="9502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4C2C1E9-B398-4054-8D56-35187886CAC1}"/>
              </a:ext>
            </a:extLst>
          </p:cNvPr>
          <p:cNvSpPr txBox="1"/>
          <p:nvPr/>
        </p:nvSpPr>
        <p:spPr>
          <a:xfrm>
            <a:off x="9227212" y="3548804"/>
            <a:ext cx="2636046" cy="523220"/>
          </a:xfrm>
          <a:prstGeom prst="rect">
            <a:avLst/>
          </a:prstGeom>
          <a:noFill/>
        </p:spPr>
        <p:txBody>
          <a:bodyPr wrap="square" rtlCol="0">
            <a:spAutoFit/>
          </a:bodyPr>
          <a:lstStyle/>
          <a:p>
            <a:pPr algn="ctr"/>
            <a:r>
              <a:rPr lang="en-US" sz="2800" dirty="0"/>
              <a:t>Send CS to slave</a:t>
            </a:r>
          </a:p>
        </p:txBody>
      </p:sp>
      <p:sp>
        <p:nvSpPr>
          <p:cNvPr id="7" name="Rectangle 6">
            <a:extLst>
              <a:ext uri="{FF2B5EF4-FFF2-40B4-BE49-F238E27FC236}">
                <a16:creationId xmlns:a16="http://schemas.microsoft.com/office/drawing/2014/main" id="{42D5E346-3E88-4347-B5BD-746E164DD259}"/>
              </a:ext>
            </a:extLst>
          </p:cNvPr>
          <p:cNvSpPr/>
          <p:nvPr/>
        </p:nvSpPr>
        <p:spPr>
          <a:xfrm>
            <a:off x="6800425" y="3371997"/>
            <a:ext cx="1984856" cy="9656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2909358-8A1B-4256-8FFE-E0894F0E87FB}"/>
              </a:ext>
            </a:extLst>
          </p:cNvPr>
          <p:cNvSpPr txBox="1"/>
          <p:nvPr/>
        </p:nvSpPr>
        <p:spPr>
          <a:xfrm>
            <a:off x="6976493" y="3598277"/>
            <a:ext cx="1522034" cy="523220"/>
          </a:xfrm>
          <a:prstGeom prst="rect">
            <a:avLst/>
          </a:prstGeom>
          <a:noFill/>
        </p:spPr>
        <p:txBody>
          <a:bodyPr wrap="square" rtlCol="0">
            <a:spAutoFit/>
          </a:bodyPr>
          <a:lstStyle/>
          <a:p>
            <a:pPr algn="ctr"/>
            <a:r>
              <a:rPr lang="en-US" sz="2800" dirty="0"/>
              <a:t>Compare</a:t>
            </a:r>
          </a:p>
        </p:txBody>
      </p:sp>
      <p:sp>
        <p:nvSpPr>
          <p:cNvPr id="9" name="Rectangle 8">
            <a:extLst>
              <a:ext uri="{FF2B5EF4-FFF2-40B4-BE49-F238E27FC236}">
                <a16:creationId xmlns:a16="http://schemas.microsoft.com/office/drawing/2014/main" id="{8CEB6D2E-DCCF-4D10-8A59-4BE9C612D915}"/>
              </a:ext>
            </a:extLst>
          </p:cNvPr>
          <p:cNvSpPr/>
          <p:nvPr/>
        </p:nvSpPr>
        <p:spPr>
          <a:xfrm>
            <a:off x="4002627" y="3342728"/>
            <a:ext cx="2362200" cy="97138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FBD7076-4A58-4AE4-96F3-B3464780DF08}"/>
              </a:ext>
            </a:extLst>
          </p:cNvPr>
          <p:cNvSpPr txBox="1"/>
          <p:nvPr/>
        </p:nvSpPr>
        <p:spPr>
          <a:xfrm>
            <a:off x="4267200" y="3322387"/>
            <a:ext cx="2024743" cy="954107"/>
          </a:xfrm>
          <a:prstGeom prst="rect">
            <a:avLst/>
          </a:prstGeom>
          <a:noFill/>
        </p:spPr>
        <p:txBody>
          <a:bodyPr wrap="square" rtlCol="0">
            <a:spAutoFit/>
          </a:bodyPr>
          <a:lstStyle/>
          <a:p>
            <a:pPr algn="ctr"/>
            <a:r>
              <a:rPr lang="en-US" sz="2800" dirty="0"/>
              <a:t>Get gyro readings</a:t>
            </a:r>
          </a:p>
        </p:txBody>
      </p:sp>
      <p:sp>
        <p:nvSpPr>
          <p:cNvPr id="11" name="Rectangle 10">
            <a:extLst>
              <a:ext uri="{FF2B5EF4-FFF2-40B4-BE49-F238E27FC236}">
                <a16:creationId xmlns:a16="http://schemas.microsoft.com/office/drawing/2014/main" id="{669CD29D-51F8-4272-9503-15B09006A271}"/>
              </a:ext>
            </a:extLst>
          </p:cNvPr>
          <p:cNvSpPr/>
          <p:nvPr/>
        </p:nvSpPr>
        <p:spPr>
          <a:xfrm>
            <a:off x="710265" y="3366224"/>
            <a:ext cx="2636046" cy="97138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7F0C2C7-68C5-499C-AD49-CC2BD7BD6CBF}"/>
              </a:ext>
            </a:extLst>
          </p:cNvPr>
          <p:cNvSpPr txBox="1"/>
          <p:nvPr/>
        </p:nvSpPr>
        <p:spPr>
          <a:xfrm>
            <a:off x="710265" y="3590307"/>
            <a:ext cx="2636046" cy="523220"/>
          </a:xfrm>
          <a:prstGeom prst="rect">
            <a:avLst/>
          </a:prstGeom>
          <a:noFill/>
        </p:spPr>
        <p:txBody>
          <a:bodyPr wrap="square" rtlCol="0">
            <a:spAutoFit/>
          </a:bodyPr>
          <a:lstStyle/>
          <a:p>
            <a:pPr algn="ctr"/>
            <a:r>
              <a:rPr lang="en-US" sz="2800" dirty="0"/>
              <a:t>Receive angles</a:t>
            </a:r>
          </a:p>
        </p:txBody>
      </p:sp>
      <p:cxnSp>
        <p:nvCxnSpPr>
          <p:cNvPr id="14" name="Straight Arrow Connector 13">
            <a:extLst>
              <a:ext uri="{FF2B5EF4-FFF2-40B4-BE49-F238E27FC236}">
                <a16:creationId xmlns:a16="http://schemas.microsoft.com/office/drawing/2014/main" id="{EB6A64A5-849F-4ACF-A01C-648306ADE4FF}"/>
              </a:ext>
            </a:extLst>
          </p:cNvPr>
          <p:cNvCxnSpPr>
            <a:cxnSpLocks/>
          </p:cNvCxnSpPr>
          <p:nvPr/>
        </p:nvCxnSpPr>
        <p:spPr>
          <a:xfrm>
            <a:off x="710265" y="2793087"/>
            <a:ext cx="141881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02554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44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F68A7D-6820-4F04-B128-347FC34256A1}"/>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radius="4"/>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B6E8EB34-3FB5-4B42-93C1-9B1D375EFF55}"/>
              </a:ext>
            </a:extLst>
          </p:cNvPr>
          <p:cNvSpPr/>
          <p:nvPr/>
        </p:nvSpPr>
        <p:spPr>
          <a:xfrm>
            <a:off x="2166879" y="2362200"/>
            <a:ext cx="7967721" cy="1323439"/>
          </a:xfrm>
          <a:prstGeom prst="rect">
            <a:avLst/>
          </a:prstGeom>
          <a:solidFill>
            <a:schemeClr val="bg1">
              <a:alpha val="48000"/>
            </a:schemeClr>
          </a:solidFill>
          <a:effectLst>
            <a:innerShdw blurRad="114300">
              <a:schemeClr val="bg1">
                <a:lumMod val="75000"/>
              </a:schemeClr>
            </a:innerShdw>
          </a:effectLst>
        </p:spPr>
        <p:txBody>
          <a:bodyPr wrap="square" lIns="91440" tIns="45720" rIns="91440" bIns="45720">
            <a:spAutoFit/>
          </a:bodyPr>
          <a:lstStyle/>
          <a:p>
            <a:pPr algn="ctr"/>
            <a:r>
              <a:rPr lang="en-US" sz="4000" b="0" cap="none" spc="0" dirty="0">
                <a:ln w="0"/>
                <a:solidFill>
                  <a:schemeClr val="tx1">
                    <a:lumMod val="95000"/>
                    <a:lumOff val="5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The importance of understanding </a:t>
            </a:r>
          </a:p>
          <a:p>
            <a:pPr algn="ctr"/>
            <a:r>
              <a:rPr lang="en-US" sz="4000" b="0" cap="none" spc="0" dirty="0">
                <a:ln w="0"/>
                <a:solidFill>
                  <a:schemeClr val="tx1">
                    <a:lumMod val="95000"/>
                    <a:lumOff val="5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the night sky</a:t>
            </a:r>
          </a:p>
        </p:txBody>
      </p:sp>
    </p:spTree>
    <p:extLst>
      <p:ext uri="{BB962C8B-B14F-4D97-AF65-F5344CB8AC3E}">
        <p14:creationId xmlns:p14="http://schemas.microsoft.com/office/powerpoint/2010/main" val="39730554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4C66D-0145-4564-926C-C1A7227A2232}"/>
              </a:ext>
            </a:extLst>
          </p:cNvPr>
          <p:cNvSpPr>
            <a:spLocks noGrp="1"/>
          </p:cNvSpPr>
          <p:nvPr>
            <p:ph type="title"/>
          </p:nvPr>
        </p:nvSpPr>
        <p:spPr>
          <a:xfrm>
            <a:off x="609091" y="209753"/>
            <a:ext cx="10973816" cy="553998"/>
          </a:xfrm>
        </p:spPr>
        <p:txBody>
          <a:bodyPr/>
          <a:lstStyle/>
          <a:p>
            <a:r>
              <a:rPr lang="en-US" dirty="0"/>
              <a:t>Physical Device Cont.</a:t>
            </a:r>
          </a:p>
        </p:txBody>
      </p:sp>
      <p:sp>
        <p:nvSpPr>
          <p:cNvPr id="3" name="Text Placeholder 2">
            <a:extLst>
              <a:ext uri="{FF2B5EF4-FFF2-40B4-BE49-F238E27FC236}">
                <a16:creationId xmlns:a16="http://schemas.microsoft.com/office/drawing/2014/main" id="{6AE0DEBD-C9FF-4592-BDA3-59CAEDC4EF61}"/>
              </a:ext>
            </a:extLst>
          </p:cNvPr>
          <p:cNvSpPr>
            <a:spLocks noGrp="1"/>
          </p:cNvSpPr>
          <p:nvPr>
            <p:ph type="body" idx="1"/>
          </p:nvPr>
        </p:nvSpPr>
        <p:spPr>
          <a:xfrm>
            <a:off x="606633" y="1371600"/>
            <a:ext cx="5908802" cy="430887"/>
          </a:xfrm>
        </p:spPr>
        <p:txBody>
          <a:bodyPr/>
          <a:lstStyle/>
          <a:p>
            <a:r>
              <a:rPr lang="en-US" sz="2800" dirty="0"/>
              <a:t>Firmware logic: Slave</a:t>
            </a:r>
          </a:p>
        </p:txBody>
      </p:sp>
      <p:sp>
        <p:nvSpPr>
          <p:cNvPr id="9" name="Rectangle 8">
            <a:extLst>
              <a:ext uri="{FF2B5EF4-FFF2-40B4-BE49-F238E27FC236}">
                <a16:creationId xmlns:a16="http://schemas.microsoft.com/office/drawing/2014/main" id="{8CEB6D2E-DCCF-4D10-8A59-4BE9C612D915}"/>
              </a:ext>
            </a:extLst>
          </p:cNvPr>
          <p:cNvSpPr/>
          <p:nvPr/>
        </p:nvSpPr>
        <p:spPr>
          <a:xfrm>
            <a:off x="7528368" y="3392129"/>
            <a:ext cx="2512808" cy="12057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FBD7076-4A58-4AE4-96F3-B3464780DF08}"/>
              </a:ext>
            </a:extLst>
          </p:cNvPr>
          <p:cNvSpPr txBox="1"/>
          <p:nvPr/>
        </p:nvSpPr>
        <p:spPr>
          <a:xfrm>
            <a:off x="7772400" y="3517959"/>
            <a:ext cx="2024743" cy="954107"/>
          </a:xfrm>
          <a:prstGeom prst="rect">
            <a:avLst/>
          </a:prstGeom>
          <a:noFill/>
        </p:spPr>
        <p:txBody>
          <a:bodyPr wrap="square" rtlCol="0">
            <a:spAutoFit/>
          </a:bodyPr>
          <a:lstStyle/>
          <a:p>
            <a:pPr algn="ctr"/>
            <a:r>
              <a:rPr lang="en-US" sz="2800" dirty="0"/>
              <a:t>Control Steppers</a:t>
            </a:r>
          </a:p>
        </p:txBody>
      </p:sp>
      <p:sp>
        <p:nvSpPr>
          <p:cNvPr id="11" name="Rectangle 10">
            <a:extLst>
              <a:ext uri="{FF2B5EF4-FFF2-40B4-BE49-F238E27FC236}">
                <a16:creationId xmlns:a16="http://schemas.microsoft.com/office/drawing/2014/main" id="{669CD29D-51F8-4272-9503-15B09006A271}"/>
              </a:ext>
            </a:extLst>
          </p:cNvPr>
          <p:cNvSpPr/>
          <p:nvPr/>
        </p:nvSpPr>
        <p:spPr>
          <a:xfrm>
            <a:off x="1396064" y="3416710"/>
            <a:ext cx="2900619" cy="12057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7F0C2C7-68C5-499C-AD49-CC2BD7BD6CBF}"/>
              </a:ext>
            </a:extLst>
          </p:cNvPr>
          <p:cNvSpPr txBox="1"/>
          <p:nvPr/>
        </p:nvSpPr>
        <p:spPr>
          <a:xfrm>
            <a:off x="1528350" y="3542540"/>
            <a:ext cx="2636046" cy="954107"/>
          </a:xfrm>
          <a:prstGeom prst="rect">
            <a:avLst/>
          </a:prstGeom>
          <a:noFill/>
        </p:spPr>
        <p:txBody>
          <a:bodyPr wrap="square" rtlCol="0">
            <a:spAutoFit/>
          </a:bodyPr>
          <a:lstStyle/>
          <a:p>
            <a:pPr algn="ctr"/>
            <a:r>
              <a:rPr lang="en-US" sz="2800" dirty="0"/>
              <a:t>Receive CS from master</a:t>
            </a:r>
          </a:p>
        </p:txBody>
      </p:sp>
      <p:cxnSp>
        <p:nvCxnSpPr>
          <p:cNvPr id="14" name="Straight Arrow Connector 13">
            <a:extLst>
              <a:ext uri="{FF2B5EF4-FFF2-40B4-BE49-F238E27FC236}">
                <a16:creationId xmlns:a16="http://schemas.microsoft.com/office/drawing/2014/main" id="{EB6A64A5-849F-4ACF-A01C-648306ADE4FF}"/>
              </a:ext>
            </a:extLst>
          </p:cNvPr>
          <p:cNvCxnSpPr>
            <a:cxnSpLocks/>
          </p:cNvCxnSpPr>
          <p:nvPr/>
        </p:nvCxnSpPr>
        <p:spPr>
          <a:xfrm>
            <a:off x="5029200" y="4012887"/>
            <a:ext cx="141881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063648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508CE-F586-4320-AE33-82FF6F517523}"/>
              </a:ext>
            </a:extLst>
          </p:cNvPr>
          <p:cNvSpPr>
            <a:spLocks noGrp="1"/>
          </p:cNvSpPr>
          <p:nvPr>
            <p:ph type="title"/>
          </p:nvPr>
        </p:nvSpPr>
        <p:spPr>
          <a:xfrm>
            <a:off x="609091" y="209753"/>
            <a:ext cx="10973816" cy="553998"/>
          </a:xfrm>
        </p:spPr>
        <p:txBody>
          <a:bodyPr/>
          <a:lstStyle/>
          <a:p>
            <a:r>
              <a:rPr lang="en-US" dirty="0"/>
              <a:t>Physical Device Cont.</a:t>
            </a:r>
          </a:p>
        </p:txBody>
      </p:sp>
      <p:sp>
        <p:nvSpPr>
          <p:cNvPr id="3" name="Text Placeholder 2">
            <a:extLst>
              <a:ext uri="{FF2B5EF4-FFF2-40B4-BE49-F238E27FC236}">
                <a16:creationId xmlns:a16="http://schemas.microsoft.com/office/drawing/2014/main" id="{F910137E-751D-46F9-B2D3-C3A2C059F65F}"/>
              </a:ext>
            </a:extLst>
          </p:cNvPr>
          <p:cNvSpPr>
            <a:spLocks noGrp="1"/>
          </p:cNvSpPr>
          <p:nvPr>
            <p:ph type="body" idx="1"/>
          </p:nvPr>
        </p:nvSpPr>
        <p:spPr>
          <a:xfrm>
            <a:off x="609091" y="1447800"/>
            <a:ext cx="5908802" cy="492443"/>
          </a:xfrm>
        </p:spPr>
        <p:txBody>
          <a:bodyPr/>
          <a:lstStyle/>
          <a:p>
            <a:r>
              <a:rPr lang="en-US" sz="3200" dirty="0"/>
              <a:t>Physical Body: </a:t>
            </a:r>
          </a:p>
        </p:txBody>
      </p:sp>
      <p:pic>
        <p:nvPicPr>
          <p:cNvPr id="5" name="Picture 4" descr="A picture containing indoor, floor, toothbrush, decorated&#10;&#10;Description automatically generated">
            <a:extLst>
              <a:ext uri="{FF2B5EF4-FFF2-40B4-BE49-F238E27FC236}">
                <a16:creationId xmlns:a16="http://schemas.microsoft.com/office/drawing/2014/main" id="{C5830A4B-F6A2-4178-86E2-9059E7C0B4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6600" y="0"/>
            <a:ext cx="5105400" cy="6858000"/>
          </a:xfrm>
          <a:prstGeom prst="rect">
            <a:avLst/>
          </a:prstGeom>
        </p:spPr>
      </p:pic>
      <p:pic>
        <p:nvPicPr>
          <p:cNvPr id="7" name="Picture 6" descr="A picture containing indoor, floor&#10;&#10;Description automatically generated">
            <a:extLst>
              <a:ext uri="{FF2B5EF4-FFF2-40B4-BE49-F238E27FC236}">
                <a16:creationId xmlns:a16="http://schemas.microsoft.com/office/drawing/2014/main" id="{455C72FB-0529-4D1E-A515-73ED523475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7400" y="2387600"/>
            <a:ext cx="3352800" cy="4470400"/>
          </a:xfrm>
          <a:prstGeom prst="rect">
            <a:avLst/>
          </a:prstGeom>
        </p:spPr>
      </p:pic>
    </p:spTree>
    <p:extLst>
      <p:ext uri="{BB962C8B-B14F-4D97-AF65-F5344CB8AC3E}">
        <p14:creationId xmlns:p14="http://schemas.microsoft.com/office/powerpoint/2010/main" val="41988534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22991-BD50-4F19-A23C-4F6B8FB145DB}"/>
              </a:ext>
            </a:extLst>
          </p:cNvPr>
          <p:cNvSpPr>
            <a:spLocks noGrp="1"/>
          </p:cNvSpPr>
          <p:nvPr>
            <p:ph type="title"/>
          </p:nvPr>
        </p:nvSpPr>
        <p:spPr>
          <a:xfrm>
            <a:off x="609091" y="209753"/>
            <a:ext cx="10973816" cy="553998"/>
          </a:xfrm>
        </p:spPr>
        <p:txBody>
          <a:bodyPr/>
          <a:lstStyle/>
          <a:p>
            <a:r>
              <a:rPr lang="en-US" dirty="0"/>
              <a:t>What’s Next?</a:t>
            </a:r>
          </a:p>
        </p:txBody>
      </p:sp>
      <p:pic>
        <p:nvPicPr>
          <p:cNvPr id="5" name="Picture 4" descr="A close-up of a sign&#10;&#10;Description automatically generated with low confidence">
            <a:extLst>
              <a:ext uri="{FF2B5EF4-FFF2-40B4-BE49-F238E27FC236}">
                <a16:creationId xmlns:a16="http://schemas.microsoft.com/office/drawing/2014/main" id="{F7147D2E-4DF9-4842-B4E6-635ACC2036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8600" y="990600"/>
            <a:ext cx="3398586" cy="1522249"/>
          </a:xfrm>
          <a:prstGeom prst="rect">
            <a:avLst/>
          </a:prstGeom>
        </p:spPr>
      </p:pic>
      <p:sp>
        <p:nvSpPr>
          <p:cNvPr id="6" name="TextBox 5">
            <a:extLst>
              <a:ext uri="{FF2B5EF4-FFF2-40B4-BE49-F238E27FC236}">
                <a16:creationId xmlns:a16="http://schemas.microsoft.com/office/drawing/2014/main" id="{C915AD37-3D06-4F5D-B751-7F01FD499F35}"/>
              </a:ext>
            </a:extLst>
          </p:cNvPr>
          <p:cNvSpPr txBox="1"/>
          <p:nvPr/>
        </p:nvSpPr>
        <p:spPr>
          <a:xfrm>
            <a:off x="769374" y="1098280"/>
            <a:ext cx="5715509" cy="5584606"/>
          </a:xfrm>
          <a:prstGeom prst="rect">
            <a:avLst/>
          </a:prstGeom>
          <a:noFill/>
        </p:spPr>
        <p:txBody>
          <a:bodyPr wrap="square" rtlCol="0">
            <a:spAutoFit/>
          </a:bodyPr>
          <a:lstStyle/>
          <a:p>
            <a:pPr marL="342900" indent="-342900">
              <a:lnSpc>
                <a:spcPct val="150000"/>
              </a:lnSpc>
              <a:buAutoNum type="arabicPeriod"/>
            </a:pPr>
            <a:r>
              <a:rPr lang="en-US" sz="2000" dirty="0"/>
              <a:t>Implement the hardware part using a different microcontroller other than Arduino.</a:t>
            </a:r>
          </a:p>
          <a:p>
            <a:pPr marL="342900" indent="-342900">
              <a:lnSpc>
                <a:spcPct val="150000"/>
              </a:lnSpc>
              <a:buAutoNum type="arabicPeriod"/>
            </a:pPr>
            <a:endParaRPr lang="en-US" sz="2000" dirty="0"/>
          </a:p>
          <a:p>
            <a:pPr marL="342900" indent="-342900">
              <a:lnSpc>
                <a:spcPct val="150000"/>
              </a:lnSpc>
              <a:buAutoNum type="arabicPeriod"/>
            </a:pPr>
            <a:r>
              <a:rPr lang="en-US" sz="2000" dirty="0"/>
              <a:t>Build a mount that will be able to carry a telescope or a camera and make them point at the sky.</a:t>
            </a:r>
          </a:p>
          <a:p>
            <a:pPr marL="342900" indent="-342900">
              <a:lnSpc>
                <a:spcPct val="150000"/>
              </a:lnSpc>
              <a:buAutoNum type="arabicPeriod"/>
            </a:pPr>
            <a:endParaRPr lang="en-US" sz="2000" dirty="0"/>
          </a:p>
          <a:p>
            <a:pPr marL="342900" indent="-342900">
              <a:lnSpc>
                <a:spcPct val="150000"/>
              </a:lnSpc>
              <a:buAutoNum type="arabicPeriod"/>
            </a:pPr>
            <a:r>
              <a:rPr lang="en-US" sz="2000" dirty="0"/>
              <a:t>Substitute the Bluetooth connection with a more robust wireless connection.</a:t>
            </a:r>
          </a:p>
          <a:p>
            <a:pPr marL="342900" indent="-342900">
              <a:lnSpc>
                <a:spcPct val="150000"/>
              </a:lnSpc>
              <a:buAutoNum type="arabicPeriod"/>
            </a:pPr>
            <a:endParaRPr lang="en-US" sz="2000" dirty="0"/>
          </a:p>
          <a:p>
            <a:pPr marL="342900" indent="-342900">
              <a:lnSpc>
                <a:spcPct val="150000"/>
              </a:lnSpc>
              <a:buAutoNum type="arabicPeriod"/>
            </a:pPr>
            <a:r>
              <a:rPr lang="en-US" sz="2000" dirty="0"/>
              <a:t>Add more features to Sky Guide desktop application.</a:t>
            </a:r>
          </a:p>
        </p:txBody>
      </p:sp>
      <p:pic>
        <p:nvPicPr>
          <p:cNvPr id="8" name="Picture 7" descr="Diagram&#10;&#10;Description automatically generated">
            <a:extLst>
              <a:ext uri="{FF2B5EF4-FFF2-40B4-BE49-F238E27FC236}">
                <a16:creationId xmlns:a16="http://schemas.microsoft.com/office/drawing/2014/main" id="{D4DC7F9F-92D0-4E21-B420-D08557B206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3480" y="3021474"/>
            <a:ext cx="3223706" cy="3688451"/>
          </a:xfrm>
          <a:prstGeom prst="rect">
            <a:avLst/>
          </a:prstGeom>
        </p:spPr>
      </p:pic>
    </p:spTree>
    <p:extLst>
      <p:ext uri="{BB962C8B-B14F-4D97-AF65-F5344CB8AC3E}">
        <p14:creationId xmlns:p14="http://schemas.microsoft.com/office/powerpoint/2010/main" val="6745739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43805" y="2433573"/>
            <a:ext cx="3107055" cy="756920"/>
          </a:xfrm>
          <a:prstGeom prst="rect">
            <a:avLst/>
          </a:prstGeom>
        </p:spPr>
        <p:txBody>
          <a:bodyPr vert="horz" wrap="square" lIns="0" tIns="12700" rIns="0" bIns="0" rtlCol="0">
            <a:spAutoFit/>
          </a:bodyPr>
          <a:lstStyle/>
          <a:p>
            <a:pPr marL="12700">
              <a:lnSpc>
                <a:spcPct val="100000"/>
              </a:lnSpc>
              <a:spcBef>
                <a:spcPts val="100"/>
              </a:spcBef>
            </a:pPr>
            <a:r>
              <a:rPr sz="4800" dirty="0"/>
              <a:t>Thank</a:t>
            </a:r>
            <a:r>
              <a:rPr sz="4800" spc="-240" dirty="0"/>
              <a:t> </a:t>
            </a:r>
            <a:r>
              <a:rPr sz="4800" spc="-135" dirty="0"/>
              <a:t>You!</a:t>
            </a:r>
            <a:endParaRPr sz="4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051B17-F4AB-4BA3-8E72-008F0D0EB8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object 3"/>
          <p:cNvSpPr txBox="1">
            <a:spLocks noGrp="1"/>
          </p:cNvSpPr>
          <p:nvPr>
            <p:ph type="title"/>
          </p:nvPr>
        </p:nvSpPr>
        <p:spPr>
          <a:xfrm>
            <a:off x="609600" y="762000"/>
            <a:ext cx="11201910" cy="751488"/>
          </a:xfrm>
          <a:prstGeom prst="rect">
            <a:avLst/>
          </a:prstGeom>
        </p:spPr>
        <p:txBody>
          <a:bodyPr vert="horz" wrap="square" lIns="0" tIns="12700" rIns="0" bIns="0" rtlCol="0">
            <a:spAutoFit/>
          </a:bodyPr>
          <a:lstStyle/>
          <a:p>
            <a:pPr marL="12700">
              <a:lnSpc>
                <a:spcPct val="100000"/>
              </a:lnSpc>
              <a:spcBef>
                <a:spcPts val="100"/>
              </a:spcBef>
            </a:pPr>
            <a:r>
              <a:rPr lang="en-US" sz="4800" dirty="0">
                <a:solidFill>
                  <a:schemeClr val="bg1">
                    <a:lumMod val="85000"/>
                  </a:schemeClr>
                </a:solidFill>
              </a:rPr>
              <a:t>How to find and track a celestial object?</a:t>
            </a:r>
            <a:endParaRPr sz="4800" dirty="0">
              <a:solidFill>
                <a:schemeClr val="bg1">
                  <a:lumMod val="85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091" y="209753"/>
            <a:ext cx="10973816" cy="595741"/>
          </a:xfrm>
          <a:prstGeom prst="rect">
            <a:avLst/>
          </a:prstGeom>
        </p:spPr>
        <p:txBody>
          <a:bodyPr vert="horz" wrap="square" lIns="0" tIns="12700" rIns="0" bIns="0" rtlCol="0">
            <a:spAutoFit/>
          </a:bodyPr>
          <a:lstStyle/>
          <a:p>
            <a:pPr marL="0" lvl="0" indent="0" algn="l" rtl="0">
              <a:lnSpc>
                <a:spcPct val="115000"/>
              </a:lnSpc>
              <a:spcBef>
                <a:spcPts val="0"/>
              </a:spcBef>
              <a:spcAft>
                <a:spcPts val="0"/>
              </a:spcAft>
              <a:buClr>
                <a:schemeClr val="dk1"/>
              </a:buClr>
              <a:buSzPts val="1100"/>
              <a:buFont typeface="Arial"/>
              <a:buNone/>
            </a:pPr>
            <a:r>
              <a:rPr lang="en-US" dirty="0">
                <a:solidFill>
                  <a:schemeClr val="tx2">
                    <a:lumMod val="60000"/>
                    <a:lumOff val="40000"/>
                  </a:schemeClr>
                </a:solidFill>
                <a:latin typeface="Times New Roman" panose="02020603050405020304" pitchFamily="18" charset="0"/>
                <a:cs typeface="Times New Roman" panose="02020603050405020304" pitchFamily="18" charset="0"/>
              </a:rPr>
              <a:t>Finding a celestial object</a:t>
            </a:r>
          </a:p>
        </p:txBody>
      </p:sp>
      <p:sp>
        <p:nvSpPr>
          <p:cNvPr id="40" name="Text Placeholder 39">
            <a:extLst>
              <a:ext uri="{FF2B5EF4-FFF2-40B4-BE49-F238E27FC236}">
                <a16:creationId xmlns:a16="http://schemas.microsoft.com/office/drawing/2014/main" id="{EF3E97DA-F772-49AE-8020-4FA8ADA61D73}"/>
              </a:ext>
            </a:extLst>
          </p:cNvPr>
          <p:cNvSpPr>
            <a:spLocks noGrp="1"/>
          </p:cNvSpPr>
          <p:nvPr>
            <p:ph type="body" idx="1"/>
          </p:nvPr>
        </p:nvSpPr>
        <p:spPr>
          <a:xfrm>
            <a:off x="609091" y="1520697"/>
            <a:ext cx="10973816" cy="3809504"/>
          </a:xfrm>
        </p:spPr>
        <p:txBody>
          <a:bodyPr/>
          <a:lstStyle/>
          <a:p>
            <a:pPr marL="342900" indent="-342900" algn="l" rtl="0">
              <a:lnSpc>
                <a:spcPct val="150000"/>
              </a:lnSpc>
              <a:buFont typeface="Arial" panose="020B0604020202020204" pitchFamily="34" charset="0"/>
              <a:buChar char="•"/>
            </a:pPr>
            <a:r>
              <a:rPr lang="en-US" sz="2400" dirty="0"/>
              <a:t>The challenge of finding a celestial object in the night sky.</a:t>
            </a:r>
          </a:p>
          <a:p>
            <a:pPr marL="342900" indent="-342900" algn="l" rtl="0">
              <a:lnSpc>
                <a:spcPct val="150000"/>
              </a:lnSpc>
              <a:buFont typeface="Arial" panose="020B0604020202020204" pitchFamily="34" charset="0"/>
              <a:buChar char="•"/>
            </a:pPr>
            <a:endParaRPr lang="en-US" sz="2400" dirty="0"/>
          </a:p>
          <a:p>
            <a:pPr marL="342900" indent="-342900" algn="l" rtl="0">
              <a:lnSpc>
                <a:spcPct val="150000"/>
              </a:lnSpc>
              <a:buFont typeface="Arial" panose="020B0604020202020204" pitchFamily="34" charset="0"/>
              <a:buChar char="•"/>
            </a:pPr>
            <a:r>
              <a:rPr lang="en-US" sz="2400" dirty="0"/>
              <a:t>All the celestial objects seems to look the same under the darkness of the night.</a:t>
            </a:r>
          </a:p>
          <a:p>
            <a:pPr marL="342900" indent="-342900" algn="l" rtl="0">
              <a:lnSpc>
                <a:spcPct val="150000"/>
              </a:lnSpc>
              <a:buFont typeface="Arial" panose="020B0604020202020204" pitchFamily="34" charset="0"/>
              <a:buChar char="•"/>
            </a:pPr>
            <a:endParaRPr lang="en-US" sz="2400" dirty="0"/>
          </a:p>
          <a:p>
            <a:pPr marL="342900" indent="-342900" algn="l" rtl="0">
              <a:lnSpc>
                <a:spcPct val="150000"/>
              </a:lnSpc>
              <a:buFont typeface="Arial" panose="020B0604020202020204" pitchFamily="34" charset="0"/>
              <a:buChar char="•"/>
            </a:pPr>
            <a:r>
              <a:rPr lang="en-US" sz="2400" dirty="0"/>
              <a:t>Throw-out history, humans have came up with many coordinate systems to help with navigating the sky.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3126-6334-4225-AC2B-3873C2B5B1B2}"/>
              </a:ext>
            </a:extLst>
          </p:cNvPr>
          <p:cNvSpPr>
            <a:spLocks noGrp="1"/>
          </p:cNvSpPr>
          <p:nvPr>
            <p:ph type="title"/>
          </p:nvPr>
        </p:nvSpPr>
        <p:spPr>
          <a:xfrm>
            <a:off x="609091" y="209753"/>
            <a:ext cx="10973816" cy="553998"/>
          </a:xfrm>
        </p:spPr>
        <p:txBody>
          <a:bodyPr/>
          <a:lstStyle/>
          <a:p>
            <a:r>
              <a:rPr lang="en-US" dirty="0"/>
              <a:t>Terminologies</a:t>
            </a:r>
          </a:p>
        </p:txBody>
      </p:sp>
      <p:sp>
        <p:nvSpPr>
          <p:cNvPr id="3" name="Text Placeholder 2">
            <a:extLst>
              <a:ext uri="{FF2B5EF4-FFF2-40B4-BE49-F238E27FC236}">
                <a16:creationId xmlns:a16="http://schemas.microsoft.com/office/drawing/2014/main" id="{E87E5818-0016-4C67-9E0B-2E425A4866C2}"/>
              </a:ext>
            </a:extLst>
          </p:cNvPr>
          <p:cNvSpPr>
            <a:spLocks noGrp="1"/>
          </p:cNvSpPr>
          <p:nvPr>
            <p:ph type="body" idx="1"/>
          </p:nvPr>
        </p:nvSpPr>
        <p:spPr>
          <a:xfrm>
            <a:off x="609091" y="1524000"/>
            <a:ext cx="8821802" cy="307777"/>
          </a:xfrm>
        </p:spPr>
        <p:txBody>
          <a:bodyPr/>
          <a:lstStyle/>
          <a:p>
            <a:pPr marL="457200" indent="-457200">
              <a:buFont typeface="+mj-lt"/>
              <a:buAutoNum type="arabicPeriod"/>
            </a:pPr>
            <a:r>
              <a:rPr lang="en-US" dirty="0"/>
              <a:t>Celestial Sphere.</a:t>
            </a:r>
          </a:p>
        </p:txBody>
      </p:sp>
      <p:pic>
        <p:nvPicPr>
          <p:cNvPr id="5" name="Picture 4" descr="A diagram of a planet&#10;&#10;Description automatically generated with medium confidence">
            <a:extLst>
              <a:ext uri="{FF2B5EF4-FFF2-40B4-BE49-F238E27FC236}">
                <a16:creationId xmlns:a16="http://schemas.microsoft.com/office/drawing/2014/main" id="{0F5DFC83-49BB-40E8-AD52-A555B7F2C3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7482" y="0"/>
            <a:ext cx="7594518" cy="6858000"/>
          </a:xfrm>
          <a:prstGeom prst="rect">
            <a:avLst/>
          </a:prstGeom>
        </p:spPr>
      </p:pic>
      <p:sp>
        <p:nvSpPr>
          <p:cNvPr id="8" name="TextBox 7">
            <a:extLst>
              <a:ext uri="{FF2B5EF4-FFF2-40B4-BE49-F238E27FC236}">
                <a16:creationId xmlns:a16="http://schemas.microsoft.com/office/drawing/2014/main" id="{FA793B8E-84BE-417C-A1A5-4B86FFB5886B}"/>
              </a:ext>
            </a:extLst>
          </p:cNvPr>
          <p:cNvSpPr txBox="1"/>
          <p:nvPr/>
        </p:nvSpPr>
        <p:spPr>
          <a:xfrm>
            <a:off x="609091" y="3276600"/>
            <a:ext cx="3810000" cy="1571392"/>
          </a:xfrm>
          <a:prstGeom prst="rect">
            <a:avLst/>
          </a:prstGeom>
          <a:noFill/>
        </p:spPr>
        <p:txBody>
          <a:bodyPr wrap="square" rtlCol="0">
            <a:spAutoFit/>
          </a:bodyPr>
          <a:lstStyle/>
          <a:p>
            <a:pPr algn="l"/>
            <a:endParaRPr lang="en-US" sz="1800" b="0" i="0" u="none" strike="noStrike" baseline="0" dirty="0">
              <a:solidFill>
                <a:srgbClr val="000000"/>
              </a:solidFill>
              <a:latin typeface="Times New Roman" panose="02020603050405020304" pitchFamily="18" charset="0"/>
            </a:endParaRPr>
          </a:p>
          <a:p>
            <a:pPr>
              <a:lnSpc>
                <a:spcPct val="150000"/>
              </a:lnSpc>
            </a:pPr>
            <a:r>
              <a:rPr lang="en-US" sz="1800" b="0" i="0" u="none" strike="noStrike" baseline="0" dirty="0">
                <a:latin typeface="Times New Roman" panose="02020603050405020304" pitchFamily="18" charset="0"/>
              </a:rPr>
              <a:t>Celestial Sphere is an abstract sphere that has an infinite radius and shares the same center with the Earth. </a:t>
            </a:r>
            <a:endParaRPr lang="en-US" dirty="0"/>
          </a:p>
        </p:txBody>
      </p:sp>
      <p:sp>
        <p:nvSpPr>
          <p:cNvPr id="9" name="object 3">
            <a:extLst>
              <a:ext uri="{FF2B5EF4-FFF2-40B4-BE49-F238E27FC236}">
                <a16:creationId xmlns:a16="http://schemas.microsoft.com/office/drawing/2014/main" id="{837A548E-428A-42AC-B8F8-E09E65A92283}"/>
              </a:ext>
            </a:extLst>
          </p:cNvPr>
          <p:cNvSpPr txBox="1"/>
          <p:nvPr/>
        </p:nvSpPr>
        <p:spPr>
          <a:xfrm>
            <a:off x="0" y="6534113"/>
            <a:ext cx="6307455" cy="228268"/>
          </a:xfrm>
          <a:prstGeom prst="rect">
            <a:avLst/>
          </a:prstGeom>
        </p:spPr>
        <p:txBody>
          <a:bodyPr vert="horz" wrap="square" lIns="0" tIns="12700" rIns="0" bIns="0" rtlCol="0">
            <a:spAutoFit/>
          </a:bodyPr>
          <a:lstStyle/>
          <a:p>
            <a:pPr marL="12700">
              <a:lnSpc>
                <a:spcPct val="100000"/>
              </a:lnSpc>
              <a:spcBef>
                <a:spcPts val="100"/>
              </a:spcBef>
            </a:pPr>
            <a:r>
              <a:rPr lang="en-US" sz="1400" i="1" dirty="0">
                <a:latin typeface="Arial"/>
                <a:cs typeface="Arial"/>
              </a:rPr>
              <a:t>3d visualization: </a:t>
            </a:r>
            <a:r>
              <a:rPr lang="en-US" sz="1400" i="1" dirty="0">
                <a:latin typeface="Arial"/>
                <a:cs typeface="Arial"/>
                <a:hlinkClick r:id="rId4"/>
              </a:rPr>
              <a:t>https://javalab.org/en/celestial_equator_and_the_ecliptic_en/</a:t>
            </a:r>
            <a:r>
              <a:rPr lang="en-US" sz="1400" i="1" dirty="0">
                <a:latin typeface="Arial"/>
                <a:cs typeface="Arial"/>
              </a:rPr>
              <a:t> </a:t>
            </a:r>
            <a:endParaRPr sz="1400" dirty="0">
              <a:latin typeface="Arial"/>
              <a:cs typeface="Arial"/>
            </a:endParaRPr>
          </a:p>
        </p:txBody>
      </p:sp>
    </p:spTree>
    <p:extLst>
      <p:ext uri="{BB962C8B-B14F-4D97-AF65-F5344CB8AC3E}">
        <p14:creationId xmlns:p14="http://schemas.microsoft.com/office/powerpoint/2010/main" val="3901511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light, outdoor object, web, night&#10;&#10;Description automatically generated">
            <a:extLst>
              <a:ext uri="{FF2B5EF4-FFF2-40B4-BE49-F238E27FC236}">
                <a16:creationId xmlns:a16="http://schemas.microsoft.com/office/drawing/2014/main" id="{242F2A38-9172-4B62-8C95-A6966533AD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0" y="0"/>
            <a:ext cx="9178166" cy="6858000"/>
          </a:xfrm>
          <a:prstGeom prst="rect">
            <a:avLst/>
          </a:prstGeom>
        </p:spPr>
      </p:pic>
      <p:sp>
        <p:nvSpPr>
          <p:cNvPr id="4" name="TextBox 3">
            <a:extLst>
              <a:ext uri="{FF2B5EF4-FFF2-40B4-BE49-F238E27FC236}">
                <a16:creationId xmlns:a16="http://schemas.microsoft.com/office/drawing/2014/main" id="{88D91967-0CAB-4380-8E7A-6074CE4BF01B}"/>
              </a:ext>
            </a:extLst>
          </p:cNvPr>
          <p:cNvSpPr txBox="1"/>
          <p:nvPr/>
        </p:nvSpPr>
        <p:spPr>
          <a:xfrm>
            <a:off x="381000" y="1921192"/>
            <a:ext cx="4267200" cy="2126864"/>
          </a:xfrm>
          <a:prstGeom prst="rect">
            <a:avLst/>
          </a:prstGeom>
          <a:noFill/>
        </p:spPr>
        <p:txBody>
          <a:bodyPr wrap="square" rtlCol="0">
            <a:spAutoFit/>
          </a:bodyPr>
          <a:lstStyle/>
          <a:p>
            <a:pPr>
              <a:lnSpc>
                <a:spcPct val="150000"/>
              </a:lnSpc>
            </a:pPr>
            <a:r>
              <a:rPr lang="en-US" dirty="0">
                <a:solidFill>
                  <a:schemeClr val="bg1"/>
                </a:solidFill>
              </a:rPr>
              <a:t>Standing outside on a clear moonless night far from city lights, it is easy to imagine that one is at the center of such a sphere and that the stars and planets are attached to its inside surface.</a:t>
            </a:r>
          </a:p>
        </p:txBody>
      </p:sp>
    </p:spTree>
    <p:extLst>
      <p:ext uri="{BB962C8B-B14F-4D97-AF65-F5344CB8AC3E}">
        <p14:creationId xmlns:p14="http://schemas.microsoft.com/office/powerpoint/2010/main" val="2611266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ACCC8-297C-4963-92CC-B418C44F2CEF}"/>
              </a:ext>
            </a:extLst>
          </p:cNvPr>
          <p:cNvSpPr>
            <a:spLocks noGrp="1"/>
          </p:cNvSpPr>
          <p:nvPr>
            <p:ph type="title"/>
          </p:nvPr>
        </p:nvSpPr>
        <p:spPr>
          <a:xfrm>
            <a:off x="609091" y="209753"/>
            <a:ext cx="10973816" cy="553998"/>
          </a:xfrm>
        </p:spPr>
        <p:txBody>
          <a:bodyPr/>
          <a:lstStyle/>
          <a:p>
            <a:r>
              <a:rPr lang="en-US" dirty="0"/>
              <a:t>Terminology Cont. </a:t>
            </a:r>
          </a:p>
        </p:txBody>
      </p:sp>
      <p:sp>
        <p:nvSpPr>
          <p:cNvPr id="3" name="Text Placeholder 2">
            <a:extLst>
              <a:ext uri="{FF2B5EF4-FFF2-40B4-BE49-F238E27FC236}">
                <a16:creationId xmlns:a16="http://schemas.microsoft.com/office/drawing/2014/main" id="{8CF5ED41-46B5-461B-8B6E-7890945A8454}"/>
              </a:ext>
            </a:extLst>
          </p:cNvPr>
          <p:cNvSpPr>
            <a:spLocks noGrp="1"/>
          </p:cNvSpPr>
          <p:nvPr>
            <p:ph type="body" idx="1"/>
          </p:nvPr>
        </p:nvSpPr>
        <p:spPr>
          <a:xfrm>
            <a:off x="609091" y="1447800"/>
            <a:ext cx="5908802" cy="307777"/>
          </a:xfrm>
        </p:spPr>
        <p:txBody>
          <a:bodyPr/>
          <a:lstStyle/>
          <a:p>
            <a:r>
              <a:rPr lang="en-US" dirty="0"/>
              <a:t>2.  Meridian </a:t>
            </a:r>
          </a:p>
        </p:txBody>
      </p:sp>
      <p:pic>
        <p:nvPicPr>
          <p:cNvPr id="7" name="Picture 6" descr="Diagram, venn diagram&#10;&#10;Description automatically generated">
            <a:extLst>
              <a:ext uri="{FF2B5EF4-FFF2-40B4-BE49-F238E27FC236}">
                <a16:creationId xmlns:a16="http://schemas.microsoft.com/office/drawing/2014/main" id="{1994C7DA-6242-4D00-9A09-02A4FD6062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
        <p:nvSpPr>
          <p:cNvPr id="8" name="TextBox 7">
            <a:extLst>
              <a:ext uri="{FF2B5EF4-FFF2-40B4-BE49-F238E27FC236}">
                <a16:creationId xmlns:a16="http://schemas.microsoft.com/office/drawing/2014/main" id="{0B75D4D3-ABE7-4FA5-BA7A-315B9B596EAF}"/>
              </a:ext>
            </a:extLst>
          </p:cNvPr>
          <p:cNvSpPr txBox="1"/>
          <p:nvPr/>
        </p:nvSpPr>
        <p:spPr>
          <a:xfrm>
            <a:off x="609090" y="3474498"/>
            <a:ext cx="4115309" cy="1295868"/>
          </a:xfrm>
          <a:prstGeom prst="rect">
            <a:avLst/>
          </a:prstGeom>
          <a:noFill/>
        </p:spPr>
        <p:txBody>
          <a:bodyPr wrap="square" rtlCol="0">
            <a:spAutoFit/>
          </a:bodyPr>
          <a:lstStyle/>
          <a:p>
            <a:pPr>
              <a:lnSpc>
                <a:spcPct val="150000"/>
              </a:lnSpc>
            </a:pPr>
            <a:r>
              <a:rPr lang="en-US" dirty="0"/>
              <a:t>The great circle passing through the celestial poles, as well as the zenith and nadir of an observer's location</a:t>
            </a:r>
          </a:p>
        </p:txBody>
      </p:sp>
    </p:spTree>
    <p:extLst>
      <p:ext uri="{BB962C8B-B14F-4D97-AF65-F5344CB8AC3E}">
        <p14:creationId xmlns:p14="http://schemas.microsoft.com/office/powerpoint/2010/main" val="1899732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CB1DF-2FC4-4A0F-8AB4-D0AAA6985C36}"/>
              </a:ext>
            </a:extLst>
          </p:cNvPr>
          <p:cNvSpPr>
            <a:spLocks noGrp="1"/>
          </p:cNvSpPr>
          <p:nvPr>
            <p:ph type="title"/>
          </p:nvPr>
        </p:nvSpPr>
        <p:spPr>
          <a:xfrm>
            <a:off x="609091" y="209753"/>
            <a:ext cx="10973816" cy="553998"/>
          </a:xfrm>
        </p:spPr>
        <p:txBody>
          <a:bodyPr/>
          <a:lstStyle/>
          <a:p>
            <a:r>
              <a:rPr lang="en-US" dirty="0"/>
              <a:t>Celestial Coordinate Systems</a:t>
            </a:r>
          </a:p>
        </p:txBody>
      </p:sp>
      <p:sp>
        <p:nvSpPr>
          <p:cNvPr id="3" name="Text Placeholder 2">
            <a:extLst>
              <a:ext uri="{FF2B5EF4-FFF2-40B4-BE49-F238E27FC236}">
                <a16:creationId xmlns:a16="http://schemas.microsoft.com/office/drawing/2014/main" id="{6B59CE17-50C6-468E-95E6-CA7E13165A3F}"/>
              </a:ext>
            </a:extLst>
          </p:cNvPr>
          <p:cNvSpPr>
            <a:spLocks noGrp="1"/>
          </p:cNvSpPr>
          <p:nvPr>
            <p:ph type="body" idx="1"/>
          </p:nvPr>
        </p:nvSpPr>
        <p:spPr>
          <a:xfrm>
            <a:off x="609090" y="1524000"/>
            <a:ext cx="10973815" cy="866327"/>
          </a:xfrm>
        </p:spPr>
        <p:txBody>
          <a:bodyPr/>
          <a:lstStyle/>
          <a:p>
            <a:pPr marL="342900" indent="-342900">
              <a:lnSpc>
                <a:spcPct val="150000"/>
              </a:lnSpc>
              <a:buFont typeface="Arial" panose="020B0604020202020204" pitchFamily="34" charset="0"/>
              <a:buChar char="•"/>
            </a:pPr>
            <a:r>
              <a:rPr lang="en-US" dirty="0"/>
              <a:t>There are many celestial coordinate systems, in this project we focus on: The equatorial coordinate system</a:t>
            </a:r>
          </a:p>
        </p:txBody>
      </p:sp>
      <p:pic>
        <p:nvPicPr>
          <p:cNvPr id="6" name="Picture 5" descr="A diagram of a solar system&#10;&#10;Description automatically generated with low confidence">
            <a:extLst>
              <a:ext uri="{FF2B5EF4-FFF2-40B4-BE49-F238E27FC236}">
                <a16:creationId xmlns:a16="http://schemas.microsoft.com/office/drawing/2014/main" id="{91E3EE8E-8743-417E-833E-9AB8893802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3271571"/>
            <a:ext cx="3004884" cy="3009900"/>
          </a:xfrm>
          <a:prstGeom prst="rect">
            <a:avLst/>
          </a:prstGeom>
        </p:spPr>
      </p:pic>
      <p:pic>
        <p:nvPicPr>
          <p:cNvPr id="8" name="Picture 7" descr="A picture containing radar chart&#10;&#10;Description automatically generated">
            <a:extLst>
              <a:ext uri="{FF2B5EF4-FFF2-40B4-BE49-F238E27FC236}">
                <a16:creationId xmlns:a16="http://schemas.microsoft.com/office/drawing/2014/main" id="{9DC14114-AE98-4F8D-9314-60866A59FB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01118" y="3150576"/>
            <a:ext cx="3505200" cy="3376676"/>
          </a:xfrm>
          <a:prstGeom prst="rect">
            <a:avLst/>
          </a:prstGeom>
        </p:spPr>
      </p:pic>
      <p:sp>
        <p:nvSpPr>
          <p:cNvPr id="9" name="TextBox 8">
            <a:extLst>
              <a:ext uri="{FF2B5EF4-FFF2-40B4-BE49-F238E27FC236}">
                <a16:creationId xmlns:a16="http://schemas.microsoft.com/office/drawing/2014/main" id="{638E304E-A5E2-43B3-BC89-2625BAF51E81}"/>
              </a:ext>
            </a:extLst>
          </p:cNvPr>
          <p:cNvSpPr txBox="1"/>
          <p:nvPr/>
        </p:nvSpPr>
        <p:spPr>
          <a:xfrm>
            <a:off x="2721642" y="2752836"/>
            <a:ext cx="2133600" cy="369332"/>
          </a:xfrm>
          <a:prstGeom prst="rect">
            <a:avLst/>
          </a:prstGeom>
          <a:noFill/>
        </p:spPr>
        <p:txBody>
          <a:bodyPr wrap="square" rtlCol="0">
            <a:spAutoFit/>
          </a:bodyPr>
          <a:lstStyle/>
          <a:p>
            <a:r>
              <a:rPr lang="en-US" dirty="0"/>
              <a:t>Equatorial system</a:t>
            </a:r>
          </a:p>
        </p:txBody>
      </p:sp>
      <p:sp>
        <p:nvSpPr>
          <p:cNvPr id="10" name="TextBox 9">
            <a:extLst>
              <a:ext uri="{FF2B5EF4-FFF2-40B4-BE49-F238E27FC236}">
                <a16:creationId xmlns:a16="http://schemas.microsoft.com/office/drawing/2014/main" id="{D6E3D0F0-0034-4798-BF81-0E3AE12A579F}"/>
              </a:ext>
            </a:extLst>
          </p:cNvPr>
          <p:cNvSpPr txBox="1"/>
          <p:nvPr/>
        </p:nvSpPr>
        <p:spPr>
          <a:xfrm>
            <a:off x="7848600" y="2781244"/>
            <a:ext cx="1862113" cy="369332"/>
          </a:xfrm>
          <a:prstGeom prst="rect">
            <a:avLst/>
          </a:prstGeom>
          <a:noFill/>
        </p:spPr>
        <p:txBody>
          <a:bodyPr wrap="none" rtlCol="0">
            <a:spAutoFit/>
          </a:bodyPr>
          <a:lstStyle/>
          <a:p>
            <a:r>
              <a:rPr lang="en-US" dirty="0"/>
              <a:t>Horizontal System</a:t>
            </a:r>
          </a:p>
        </p:txBody>
      </p:sp>
    </p:spTree>
    <p:extLst>
      <p:ext uri="{BB962C8B-B14F-4D97-AF65-F5344CB8AC3E}">
        <p14:creationId xmlns:p14="http://schemas.microsoft.com/office/powerpoint/2010/main" val="37297677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1005</TotalTime>
  <Words>677</Words>
  <Application>Microsoft Office PowerPoint</Application>
  <PresentationFormat>Widescreen</PresentationFormat>
  <Paragraphs>123</Paragraphs>
  <Slides>33</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Arial MT</vt:lpstr>
      <vt:lpstr>Calibri</vt:lpstr>
      <vt:lpstr>Times New Roman</vt:lpstr>
      <vt:lpstr>Office Theme</vt:lpstr>
      <vt:lpstr> Sky Guide / Tracker </vt:lpstr>
      <vt:lpstr> Introduction</vt:lpstr>
      <vt:lpstr>PowerPoint Presentation</vt:lpstr>
      <vt:lpstr>How to find and track a celestial object?</vt:lpstr>
      <vt:lpstr>Finding a celestial object</vt:lpstr>
      <vt:lpstr>Terminologies</vt:lpstr>
      <vt:lpstr>PowerPoint Presentation</vt:lpstr>
      <vt:lpstr>Terminology Cont. </vt:lpstr>
      <vt:lpstr>Celestial Coordinate Systems</vt:lpstr>
      <vt:lpstr>Equatorial Coordinate System</vt:lpstr>
      <vt:lpstr>Equatorial Coordinate System Cont.</vt:lpstr>
      <vt:lpstr>Finding RA Challenge</vt:lpstr>
      <vt:lpstr>Local Sidereal Time (LST)</vt:lpstr>
      <vt:lpstr>Our Approach</vt:lpstr>
      <vt:lpstr>Sky Guide Database</vt:lpstr>
      <vt:lpstr>Sky Guide Database Cont.</vt:lpstr>
      <vt:lpstr>Sky Guide Database Cont.</vt:lpstr>
      <vt:lpstr>Sky Guide Database Cont.</vt:lpstr>
      <vt:lpstr>Desktop Application</vt:lpstr>
      <vt:lpstr>Desktop Application Cont.</vt:lpstr>
      <vt:lpstr>Desktop Application Cont.</vt:lpstr>
      <vt:lpstr>Desktop Application Cont.</vt:lpstr>
      <vt:lpstr>Desktop Application Cont.</vt:lpstr>
      <vt:lpstr>Desktop Application Cont.</vt:lpstr>
      <vt:lpstr>Desktop Application Cont.</vt:lpstr>
      <vt:lpstr>Desktop Application Cont.</vt:lpstr>
      <vt:lpstr>Desktop Application Cont.</vt:lpstr>
      <vt:lpstr>Physical Device</vt:lpstr>
      <vt:lpstr>Physical Device Cont.</vt:lpstr>
      <vt:lpstr>Physical Device Cont.</vt:lpstr>
      <vt:lpstr>Physical Device Cont.</vt:lpstr>
      <vt:lpstr>What’s Next?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Autonomous Vehicles Presentation</dc:title>
  <cp:lastModifiedBy>Abdelrahman Farouk Sayed Mostafa</cp:lastModifiedBy>
  <cp:revision>85</cp:revision>
  <dcterms:created xsi:type="dcterms:W3CDTF">2021-06-18T07:55:30Z</dcterms:created>
  <dcterms:modified xsi:type="dcterms:W3CDTF">2021-07-13T18:22:07Z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2018-04-09T00:00:00Z</vt:filetime>
  </property>
  <property fmtid="{D5CDD505-2E9C-101B-9397-08002B2CF9AE}" pid="3" name="Creator">
    <vt:lpwstr>Microsoft® PowerPoint® 2010</vt:lpwstr>
  </property>
  <property fmtid="{D5CDD505-2E9C-101B-9397-08002B2CF9AE}" pid="4" name="LastSaved">
    <vt:filetime>2021-06-18T00:00:00Z</vt:filetime>
  </property>
</Properties>
</file>